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  <p:sldMasterId id="2147484048" r:id="rId3"/>
  </p:sldMasterIdLst>
  <p:notesMasterIdLst>
    <p:notesMasterId r:id="rId28"/>
  </p:notesMasterIdLst>
  <p:handoutMasterIdLst>
    <p:handoutMasterId r:id="rId29"/>
  </p:handoutMasterIdLst>
  <p:sldIdLst>
    <p:sldId id="256" r:id="rId4"/>
    <p:sldId id="389" r:id="rId5"/>
    <p:sldId id="554" r:id="rId6"/>
    <p:sldId id="446" r:id="rId7"/>
    <p:sldId id="552" r:id="rId8"/>
    <p:sldId id="447" r:id="rId9"/>
    <p:sldId id="341" r:id="rId10"/>
    <p:sldId id="425" r:id="rId11"/>
    <p:sldId id="555" r:id="rId12"/>
    <p:sldId id="556" r:id="rId13"/>
    <p:sldId id="445" r:id="rId14"/>
    <p:sldId id="293" r:id="rId15"/>
    <p:sldId id="404" r:id="rId16"/>
    <p:sldId id="405" r:id="rId17"/>
    <p:sldId id="489" r:id="rId18"/>
    <p:sldId id="490" r:id="rId19"/>
    <p:sldId id="545" r:id="rId20"/>
    <p:sldId id="557" r:id="rId21"/>
    <p:sldId id="551" r:id="rId22"/>
    <p:sldId id="547" r:id="rId23"/>
    <p:sldId id="548" r:id="rId24"/>
    <p:sldId id="550" r:id="rId25"/>
    <p:sldId id="553" r:id="rId26"/>
    <p:sldId id="549" r:id="rId27"/>
  </p:sldIdLst>
  <p:sldSz cx="9144000" cy="6858000" type="screen4x3"/>
  <p:notesSz cx="7010400" cy="92964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3" autoAdjust="0"/>
    <p:restoredTop sz="86489" autoAdjust="0"/>
  </p:normalViewPr>
  <p:slideViewPr>
    <p:cSldViewPr snapToGrid="0">
      <p:cViewPr>
        <p:scale>
          <a:sx n="180" d="100"/>
          <a:sy n="180" d="100"/>
        </p:scale>
        <p:origin x="216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C910DB-7A15-42F4-A731-94B16A0E19E7}" type="slidenum">
              <a:rPr lang="en-US" altLang="en-US" smtClean="0"/>
              <a:pPr eaLnBrk="1" hangingPunct="1"/>
              <a:t>12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087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BA00BE9-24B1-4A0E-9F13-3553B18FDCBE}" type="slidenum">
              <a:rPr lang="en-US" altLang="en-US" smtClean="0"/>
              <a:pPr eaLnBrk="1" hangingPunct="1"/>
              <a:t>13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1163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8AE2FDF-2B14-405F-9308-0840132D97D0}" type="slidenum">
              <a:rPr lang="en-US" altLang="en-US" smtClean="0"/>
              <a:pPr eaLnBrk="1" hangingPunct="1"/>
              <a:t>14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862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DC910DB-7A15-42F4-A731-94B16A0E19E7}" type="slidenum">
              <a:rPr lang="en-US" altLang="en-US" smtClean="0"/>
              <a:pPr eaLnBrk="1" hangingPunct="1"/>
              <a:t>22</a:t>
            </a:fld>
            <a:endParaRPr lang="en-US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94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19-Oct-20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F9A8-15E0-554B-8727-99CE63D4D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1F64B-9621-FD41-9C5F-2F598400C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1BEB0-5CDE-AF40-8149-8395417E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A6FD-B6D7-E14A-9957-1FCD7C97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438B-111D-7D4B-BC6F-8E6DBB75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D17BB-3D5C-1246-BF0C-5304C6D74D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4226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D276-9279-AE4E-98B8-BF13B685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74C82-F99A-6F44-BA53-08365D5E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33C25-03CE-3441-A327-B1E2BAB7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C6EA-E198-204A-B61C-3013107E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10F6-4F02-C84B-8F0E-686646E5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D337A1-D29F-2F4B-A445-46DECCE551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781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4955-FFB8-8943-84E4-857CE0AA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7809C-5567-9545-9719-A2A766D0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FC588-18EE-C548-9A69-1218C2CB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2795-AB26-D942-9B80-7B469FBA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47C1-0196-B949-BE2F-0AB7FA37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21DF31-F7E5-AE4E-B3BE-11C2C5A2E7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6037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F751-19F2-A34A-96DB-98B489F2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1EEA-4514-644C-816F-60BD41D4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0DCFA-6987-C243-ADD9-C2E40CD7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05A7C-E4E7-864E-9EB0-C07A9081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A116A-738C-234B-8B8F-994A2CC3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2C6A4-A697-F847-93EB-0A3E841F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71E860-C216-A84C-B351-63D85F447E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33808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696-AC47-584A-B949-CD9FC929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63A53-55D4-5942-992C-1A01D2D49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E099-C04E-2C4B-A62E-02C49B107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1E91-23D7-8C43-9374-85A0C613F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8D12B-9D30-4249-95D0-48A48D8F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77A0B-0EDE-4A47-9C07-7D3FB8B3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B82EC-0486-794A-B343-BAFF480F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715FC-B664-B247-B2D9-50D4E376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A1AF09-68A3-124E-997D-0C356B66ED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6665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C582-418D-BA4E-AB59-30E7A9ED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3AA20-AE29-7247-BA89-772403EE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B0D48-9A52-824D-A601-ADDD08D8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3487-CE4D-FA47-BF7E-FB0EA7AA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749EC-F12E-7940-82AD-18930F7944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793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0FD72-C5B0-364E-B697-DE8D2CC6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4D900-3F45-8748-BD32-61921B3D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A8AD6-CF12-D643-B710-AED9A87F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D62A6-05A9-5846-9242-FA06DD4353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8161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8987-56F7-1D46-B6F7-6C8E2F0E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82CA-AED5-2642-AA43-3DB88DBC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3E82B-0C4D-B94C-BD3E-70AE7477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5ABAB-7F2B-8B42-AFAA-3C91DA9A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DCB5D-B8AA-8848-80A4-C5BDEC4B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EBA6D-984C-E144-AEDF-E5CA13EA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37FD7-3580-2E46-A0EB-DFBE448985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053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212D-EC47-2242-823A-7A31AF1F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15785-5D63-8841-875C-58202DBF6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1F63D-A1E2-C446-96E9-433BF18A2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C5C3D-B018-2446-85EE-CE01B2F5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429B-C5D2-5745-A6D0-3B5C0005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B7DFE-7F07-DE4C-8015-B5A8741D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27C29-2366-D546-AA97-D7B0AE115E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985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08F3-A8C1-9E4C-B77C-BA67A0DF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E9EE-E147-D043-ACA6-1B460E672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B3393-009C-0E4F-A42D-B6562375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D7DE-0AA0-1C4D-B14E-98D31AF1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7AE49-CCFA-A944-B1F4-E25963F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68126-ADB0-024E-B4A0-1A16DA925E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19750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39512-218A-DC4B-93E4-A88887E05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31D56-5EC3-194B-861B-F2AC701D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FDFE7-97BB-FE4F-9943-0D75E004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76F68-3FEF-2B4D-90B0-CEAB0655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6417B-30D8-704D-B5AE-BDAE9F82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2144A-BDEB-0F4F-9ADF-6E99C9118F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600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6BA416-F7E3-DF47-A522-9953DDAED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D0D8ABA-9480-B946-8B70-819EB3BFD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8F5351-211D-1E4A-B288-C7C6E2ACBAF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A6D0259-F0CC-9B47-BB4F-DAAD28A889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r>
              <a:rPr lang="en-US" altLang="en-US"/>
              <a:t>©</a:t>
            </a:r>
            <a:r>
              <a:rPr lang="en-US" altLang="en-US" sz="1400"/>
              <a:t> </a:t>
            </a:r>
            <a:r>
              <a:rPr lang="en-US" altLang="en-US"/>
              <a:t>Copyright 2004 ECE, UM-Rolla. All rights reserved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D4F9B8B-130D-A54B-9583-8B09F81DD3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16F1BFC-5E46-2047-99EF-CBCB5A0D2F4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01AA631-1E5B-DC45-8687-9749BA6D38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228600"/>
            <a:ext cx="8839200" cy="6400800"/>
          </a:xfrm>
          <a:prstGeom prst="rect">
            <a:avLst/>
          </a:prstGeom>
          <a:noFill/>
          <a:ln w="38100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UMRLogo">
            <a:extLst>
              <a:ext uri="{FF2B5EF4-FFF2-40B4-BE49-F238E27FC236}">
                <a16:creationId xmlns:a16="http://schemas.microsoft.com/office/drawing/2014/main" id="{33001CF6-439D-8A4C-9802-71EFF63C3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1066800" cy="10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9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ulty.washington.edu/chudler/flash/fact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www.google.com/url?sa=t&amp;rct=j&amp;q=&amp;esrc=s&amp;source=web&amp;cd=&amp;cad=rja&amp;uact=8&amp;ved=2ahUKEwiIyZXOo8HsAhUEnZ4KHYv2DWsQFjABegQIBRAC&amp;url=https%3A%2F%2Fsmarteng.mst.edu%2Fmedia%2Fresearch%2Fsmarteng%2Fdocuments%2FEE401_new.ppt&amp;usg=AOvVaw3IG_6OwCsGgjv3jhg6IJv9" TargetMode="Externa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liedgo.net/perceptro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tiff"/><Relationship Id="rId5" Type="http://schemas.openxmlformats.org/officeDocument/2006/relationships/hyperlink" Target="https://www.google.com/url?sa=t&amp;rct=j&amp;q=&amp;esrc=s&amp;source=web&amp;cd=&amp;cad=rja&amp;uact=8&amp;ved=2ahUKEwiIyZXOo8HsAhUEnZ4KHYv2DWsQFjAEegQIAxAC&amp;url=http%3A%2F%2Fwww.cs.nott.ac.uk%2F~pszgxk%2Faim%2Fppt%2Fneuralnetworks.ppt&amp;usg=AOvVaw3MdqkUZZ9oQnuanv8F95zN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www.google.com/url?sa=t&amp;rct=j&amp;q=&amp;esrc=s&amp;source=web&amp;cd=&amp;cad=rja&amp;uact=8&amp;ved=2ahUKEwiIyZXOo8HsAhUEnZ4KHYv2DWsQFjABegQIBRAC&amp;url=https%3A%2F%2Fsmarteng.mst.edu%2Fmedia%2Fresearch%2Fsmarteng%2Fdocuments%2FEE401_new.ppt&amp;usg=AOvVaw3IG_6OwCsGgjv3jhg6IJv9" TargetMode="Externa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www.google.com/url?sa=t&amp;rct=j&amp;q=&amp;esrc=s&amp;source=web&amp;cd=&amp;cad=rja&amp;uact=8&amp;ved=2ahUKEwiIyZXOo8HsAhUEnZ4KHYv2DWsQFjABegQIBRAC&amp;url=https%3A%2F%2Fsmarteng.mst.edu%2Fmedia%2Fresearch%2Fsmarteng%2Fdocuments%2FEE401_new.ppt&amp;usg=AOvVaw3IG_6OwCsGgjv3jhg6IJv9" TargetMode="Externa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sa=t&amp;rct=j&amp;q=&amp;esrc=s&amp;source=web&amp;cd=&amp;cad=rja&amp;uact=8&amp;ved=2ahUKEwiIyZXOo8HsAhUEnZ4KHYv2DWsQFjABegQIBRAC&amp;url=https%3A%2F%2Fsmarteng.mst.edu%2Fmedia%2Fresearch%2Fsmarteng%2Fdocuments%2FEE401_new.ppt&amp;usg=AOvVaw3IG_6OwCsGgjv3jhg6IJv9" TargetMode="Externa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towardsdatascience.com/data-science-simplified-part-12-resampling-methods-e029db77fa9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https://miro.medium.com/max/2450/0*_SlT83bLTYGhwjR4.jpe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/>
              <a:t>Background &amp; Structure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Neural Networks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91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Background </a:t>
            </a:r>
          </a:p>
          <a:p>
            <a:pPr marL="0" indent="0" algn="ctr">
              <a:buNone/>
            </a:pPr>
            <a:r>
              <a:rPr lang="en-US" sz="5400" dirty="0"/>
              <a:t>&amp; </a:t>
            </a:r>
          </a:p>
          <a:p>
            <a:pPr marL="0" indent="0" algn="ctr">
              <a:buNone/>
            </a:pPr>
            <a:r>
              <a:rPr lang="en-US" sz="5400" dirty="0"/>
              <a:t>Structure</a:t>
            </a:r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4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Artificial Neural Networks</a:t>
            </a:r>
            <a:br>
              <a:rPr lang="en-US" altLang="en-US" dirty="0"/>
            </a:br>
            <a:r>
              <a:rPr lang="en-US" altLang="en-US" dirty="0"/>
              <a:t>What are ANNs?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Biologically-inspired computing methods</a:t>
            </a:r>
          </a:p>
          <a:p>
            <a:pPr eaLnBrk="1" hangingPunct="1"/>
            <a:r>
              <a:rPr lang="en-US" altLang="en-US" dirty="0"/>
              <a:t>Engineering models of the human brain</a:t>
            </a:r>
          </a:p>
          <a:p>
            <a:pPr lvl="1" eaLnBrk="1" hangingPunct="1"/>
            <a:r>
              <a:rPr lang="en-US" altLang="en-US" dirty="0"/>
              <a:t>They model some aspects of the brain…</a:t>
            </a:r>
          </a:p>
          <a:p>
            <a:pPr lvl="1" eaLnBrk="1" hangingPunct="1"/>
            <a:r>
              <a:rPr lang="en-US" altLang="en-US" dirty="0"/>
              <a:t>…but not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8922A-07F4-144E-ACC4-044536BE41F5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6684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Brain…</a:t>
            </a:r>
          </a:p>
        </p:txBody>
      </p:sp>
      <p:pic>
        <p:nvPicPr>
          <p:cNvPr id="16387" name="Picture 3" descr="brain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63" y="1304693"/>
            <a:ext cx="3743093" cy="240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1416205" y="4005147"/>
            <a:ext cx="7050456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u="none" dirty="0"/>
              <a:t>Factoids : 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u="none" dirty="0"/>
              <a:t>Average weight is 3lbs, 2% of your body weight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u="none" dirty="0"/>
              <a:t>Has </a:t>
            </a:r>
            <a:r>
              <a:rPr lang="en-US" altLang="en-US" u="none" dirty="0" err="1"/>
              <a:t>approx</a:t>
            </a:r>
            <a:r>
              <a:rPr lang="en-US" altLang="en-US" u="none" dirty="0"/>
              <a:t> 100B neurons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u="none" dirty="0"/>
              <a:t>Average Dimensions: 5.5”x6.6”x3.7 (</a:t>
            </a:r>
            <a:r>
              <a:rPr lang="en-US" altLang="en-US" u="none" dirty="0" err="1"/>
              <a:t>WxLxH</a:t>
            </a:r>
            <a:r>
              <a:rPr lang="en-US" altLang="en-US" u="none" dirty="0"/>
              <a:t>)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u="none" dirty="0"/>
              <a:t>Cortex average area: 2.5ft</a:t>
            </a:r>
            <a:r>
              <a:rPr lang="en-US" altLang="en-US" u="none" baseline="30000" dirty="0"/>
              <a:t>2</a:t>
            </a:r>
          </a:p>
          <a:p>
            <a:pPr marL="108585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u="none" dirty="0"/>
              <a:t>12 Cranial Nerves</a:t>
            </a:r>
          </a:p>
          <a:p>
            <a:pPr eaLnBrk="1" hangingPunct="1"/>
            <a:r>
              <a:rPr lang="en-US" altLang="en-US" sz="1200" u="none" dirty="0">
                <a:hlinkClick r:id="rId4"/>
              </a:rPr>
              <a:t>https://faculty.washington.edu/chudler/flash/facts.html</a:t>
            </a:r>
            <a:r>
              <a:rPr lang="en-US" altLang="en-US" sz="1200" u="none" dirty="0"/>
              <a:t> </a:t>
            </a:r>
          </a:p>
          <a:p>
            <a:pPr eaLnBrk="1" hangingPunct="1"/>
            <a:endParaRPr lang="en-US" altLang="en-US" u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6FB76-1704-2144-9FE2-240458835C44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96880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Neuron Facts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Some facts</a:t>
            </a:r>
          </a:p>
          <a:p>
            <a:pPr lvl="1" eaLnBrk="1" hangingPunct="1"/>
            <a:r>
              <a:rPr lang="en-US" altLang="en-US" sz="2000" dirty="0"/>
              <a:t>Data rate: 50 Baud (slow!)</a:t>
            </a:r>
          </a:p>
          <a:p>
            <a:pPr lvl="1" eaLnBrk="1" hangingPunct="1"/>
            <a:r>
              <a:rPr lang="en-US" altLang="en-US" sz="2000" dirty="0"/>
              <a:t>Neuron switching time : &gt; 10</a:t>
            </a:r>
            <a:r>
              <a:rPr lang="en-US" altLang="en-US" sz="2000" baseline="30000" dirty="0"/>
              <a:t>-3</a:t>
            </a:r>
            <a:r>
              <a:rPr lang="en-US" altLang="en-US" sz="2000" dirty="0"/>
              <a:t> secs</a:t>
            </a:r>
          </a:p>
          <a:p>
            <a:pPr lvl="1" eaLnBrk="1" hangingPunct="1"/>
            <a:r>
              <a:rPr lang="en-US" altLang="en-US" sz="2000" dirty="0"/>
              <a:t>Connections (synapses) per neuron : ~10</a:t>
            </a:r>
            <a:r>
              <a:rPr lang="en-US" altLang="en-US" sz="2000" baseline="30000" dirty="0"/>
              <a:t>4</a:t>
            </a:r>
            <a:r>
              <a:rPr lang="en-US" altLang="en-US" sz="2000" dirty="0"/>
              <a:t>–10</a:t>
            </a:r>
            <a:r>
              <a:rPr lang="en-US" altLang="en-US" sz="2000" baseline="30000" dirty="0"/>
              <a:t>5</a:t>
            </a:r>
          </a:p>
          <a:p>
            <a:pPr eaLnBrk="1" hangingPunct="1"/>
            <a:r>
              <a:rPr lang="en-US" altLang="en-US" sz="2400" dirty="0"/>
              <a:t>In Applications</a:t>
            </a:r>
          </a:p>
          <a:p>
            <a:pPr lvl="1" eaLnBrk="1" hangingPunct="1"/>
            <a:r>
              <a:rPr lang="en-US" altLang="en-US" sz="2000" dirty="0"/>
              <a:t>Face recognition : 0.1 secs</a:t>
            </a:r>
          </a:p>
          <a:p>
            <a:pPr lvl="1" eaLnBrk="1" hangingPunct="1"/>
            <a:r>
              <a:rPr lang="en-US" altLang="en-US" sz="2000" dirty="0"/>
              <a:t>Speed comes from the possibility of:</a:t>
            </a:r>
          </a:p>
          <a:p>
            <a:pPr lvl="2" eaLnBrk="1" hangingPunct="1"/>
            <a:r>
              <a:rPr lang="en-US" altLang="en-US" sz="1800" dirty="0"/>
              <a:t>High degree of parallel computation</a:t>
            </a:r>
          </a:p>
          <a:p>
            <a:pPr lvl="2" eaLnBrk="1" hangingPunct="1"/>
            <a:r>
              <a:rPr lang="en-US" altLang="en-US" sz="1800" dirty="0"/>
              <a:t>Distributed representations</a:t>
            </a:r>
          </a:p>
        </p:txBody>
      </p:sp>
      <p:pic>
        <p:nvPicPr>
          <p:cNvPr id="4" name="Picture 4" descr="neuron">
            <a:extLst>
              <a:ext uri="{FF2B5EF4-FFF2-40B4-BE49-F238E27FC236}">
                <a16:creationId xmlns:a16="http://schemas.microsoft.com/office/drawing/2014/main" id="{A8DA7256-83F3-D540-A269-E07FBED11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95" y="1221059"/>
            <a:ext cx="1796043" cy="209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30001-F145-FC40-9CAC-AFFB4273B4E5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9907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D65B-4EEC-467E-9B71-A1B84D77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6E861-BF9C-D04D-901B-45FC97190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3125" y="1610331"/>
            <a:ext cx="7668098" cy="44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B69E-53E0-4D5D-88D1-4409B034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12A78-E129-4761-9FA6-2898DD851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28366"/>
            <a:ext cx="8229600" cy="2248633"/>
          </a:xfrm>
        </p:spPr>
        <p:txBody>
          <a:bodyPr/>
          <a:lstStyle/>
          <a:p>
            <a:r>
              <a:rPr lang="en-US" sz="2800" dirty="0"/>
              <a:t>Staring with </a:t>
            </a:r>
            <a:r>
              <a:rPr lang="en-US" sz="2800" dirty="0" err="1"/>
              <a:t>perceptrons</a:t>
            </a:r>
            <a:r>
              <a:rPr lang="en-US" sz="2800" dirty="0"/>
              <a:t>, we will build up ANNs and finally deep network architectures</a:t>
            </a:r>
          </a:p>
          <a:p>
            <a:r>
              <a:rPr lang="en-US" sz="2800" dirty="0"/>
              <a:t>Training deep networks requires special techniques for regularization and optimization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C01844-B3A5-4C34-8968-9F5D5B462854}"/>
              </a:ext>
            </a:extLst>
          </p:cNvPr>
          <p:cNvGrpSpPr/>
          <p:nvPr/>
        </p:nvGrpSpPr>
        <p:grpSpPr>
          <a:xfrm>
            <a:off x="2522220" y="1600200"/>
            <a:ext cx="3451860" cy="2354995"/>
            <a:chOff x="2567940" y="1219200"/>
            <a:chExt cx="3451860" cy="2354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DA5808-D535-4FBE-8B19-7AAF93E4DE4C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  <a:endParaRPr lang="en-US" sz="140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785B9DC-6102-4202-B62C-4F4F74577A5B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EB66F-D450-4B76-A200-4EE742EDD6B5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CE1C28-0340-42AD-9C98-8ABB592A2920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30A95F-5DA5-418A-AC34-5E0732267FB7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D86FB9-6437-4804-9A75-6AEF15377A48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32DD4E4-6824-448B-856B-3FC4A7FEC54C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1" name="Cloud 20">
            <a:extLst>
              <a:ext uri="{FF2B5EF4-FFF2-40B4-BE49-F238E27FC236}">
                <a16:creationId xmlns:a16="http://schemas.microsoft.com/office/drawing/2014/main" id="{1BCF19C2-B892-4697-A2B9-098613757FFD}"/>
              </a:ext>
            </a:extLst>
          </p:cNvPr>
          <p:cNvSpPr/>
          <p:nvPr/>
        </p:nvSpPr>
        <p:spPr>
          <a:xfrm>
            <a:off x="5029200" y="2441638"/>
            <a:ext cx="2971789" cy="102870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Regularization &amp; Optimization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9DDAE-BFA2-0A4E-9C22-8EDBEEB30B4E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6492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2536841-BD54-1B49-A005-2EA1C786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Copyright 2004 ECE, UM-Rolla. All rights reserved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B4F6581-E2CE-3140-9979-967EC2565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Artificial Neuron (Perceptron)</a:t>
            </a:r>
          </a:p>
        </p:txBody>
      </p:sp>
      <p:grpSp>
        <p:nvGrpSpPr>
          <p:cNvPr id="5159" name="Group 39">
            <a:extLst>
              <a:ext uri="{FF2B5EF4-FFF2-40B4-BE49-F238E27FC236}">
                <a16:creationId xmlns:a16="http://schemas.microsoft.com/office/drawing/2014/main" id="{144CA831-09DD-5740-8F92-B1F74E72A46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295400"/>
            <a:ext cx="8077200" cy="4840288"/>
            <a:chOff x="336" y="816"/>
            <a:chExt cx="5088" cy="3049"/>
          </a:xfrm>
        </p:grpSpPr>
        <p:grpSp>
          <p:nvGrpSpPr>
            <p:cNvPr id="5126" name="Group 6">
              <a:extLst>
                <a:ext uri="{FF2B5EF4-FFF2-40B4-BE49-F238E27FC236}">
                  <a16:creationId xmlns:a16="http://schemas.microsoft.com/office/drawing/2014/main" id="{629470D3-0715-4744-A29F-9C666726B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392"/>
              <a:ext cx="3408" cy="1488"/>
              <a:chOff x="1200" y="1584"/>
              <a:chExt cx="3408" cy="1488"/>
            </a:xfrm>
          </p:grpSpPr>
          <p:sp>
            <p:nvSpPr>
              <p:cNvPr id="5127" name="Oval 7">
                <a:extLst>
                  <a:ext uri="{FF2B5EF4-FFF2-40B4-BE49-F238E27FC236}">
                    <a16:creationId xmlns:a16="http://schemas.microsoft.com/office/drawing/2014/main" id="{DA0E4AFB-91A5-D64D-B4E3-C8CFE59D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28" name="Line 8">
                <a:extLst>
                  <a:ext uri="{FF2B5EF4-FFF2-40B4-BE49-F238E27FC236}">
                    <a16:creationId xmlns:a16="http://schemas.microsoft.com/office/drawing/2014/main" id="{06EF3BA5-C142-F443-A517-AD7B0E803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57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29" name="Line 9">
                <a:extLst>
                  <a:ext uri="{FF2B5EF4-FFF2-40B4-BE49-F238E27FC236}">
                    <a16:creationId xmlns:a16="http://schemas.microsoft.com/office/drawing/2014/main" id="{7DAFEA9F-46B7-D54C-8F67-C1B3018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968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0" name="Line 10">
                <a:extLst>
                  <a:ext uri="{FF2B5EF4-FFF2-40B4-BE49-F238E27FC236}">
                    <a16:creationId xmlns:a16="http://schemas.microsoft.com/office/drawing/2014/main" id="{DA5B25AB-A54C-EB42-8A9B-A6F76FB41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196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1" name="Line 11">
                <a:extLst>
                  <a:ext uri="{FF2B5EF4-FFF2-40B4-BE49-F238E27FC236}">
                    <a16:creationId xmlns:a16="http://schemas.microsoft.com/office/drawing/2014/main" id="{67F57396-9374-EB43-B034-B9F406C9A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15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2" name="Line 12">
                <a:extLst>
                  <a:ext uri="{FF2B5EF4-FFF2-40B4-BE49-F238E27FC236}">
                    <a16:creationId xmlns:a16="http://schemas.microsoft.com/office/drawing/2014/main" id="{CB7495EC-11F4-AD4D-AED0-7550754C1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2448"/>
                <a:ext cx="48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3" name="Line 13">
                <a:extLst>
                  <a:ext uri="{FF2B5EF4-FFF2-40B4-BE49-F238E27FC236}">
                    <a16:creationId xmlns:a16="http://schemas.microsoft.com/office/drawing/2014/main" id="{960A125E-2823-0F4A-8C1B-65473B468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68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4" name="Line 14">
                <a:extLst>
                  <a:ext uri="{FF2B5EF4-FFF2-40B4-BE49-F238E27FC236}">
                    <a16:creationId xmlns:a16="http://schemas.microsoft.com/office/drawing/2014/main" id="{E5721509-164F-A544-8FAE-3E15D2365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0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5" name="Oval 15">
                <a:extLst>
                  <a:ext uri="{FF2B5EF4-FFF2-40B4-BE49-F238E27FC236}">
                    <a16:creationId xmlns:a16="http://schemas.microsoft.com/office/drawing/2014/main" id="{6071D101-836D-6048-977D-6FEB68AC7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6" name="Oval 16">
                <a:extLst>
                  <a:ext uri="{FF2B5EF4-FFF2-40B4-BE49-F238E27FC236}">
                    <a16:creationId xmlns:a16="http://schemas.microsoft.com/office/drawing/2014/main" id="{AC2ABFA2-FE52-4940-A537-08F7A9CAC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7" name="Oval 17">
                <a:extLst>
                  <a:ext uri="{FF2B5EF4-FFF2-40B4-BE49-F238E27FC236}">
                    <a16:creationId xmlns:a16="http://schemas.microsoft.com/office/drawing/2014/main" id="{9D4139B9-4F52-0442-B805-12E58063E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4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8" name="Line 18">
                <a:extLst>
                  <a:ext uri="{FF2B5EF4-FFF2-40B4-BE49-F238E27FC236}">
                    <a16:creationId xmlns:a16="http://schemas.microsoft.com/office/drawing/2014/main" id="{5EC2DBDF-8A66-DD42-8090-1A4039731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2544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39" name="Text Box 19">
                <a:extLst>
                  <a:ext uri="{FF2B5EF4-FFF2-40B4-BE49-F238E27FC236}">
                    <a16:creationId xmlns:a16="http://schemas.microsoft.com/office/drawing/2014/main" id="{C6ABECE4-12E3-ED48-8710-E8ACC483F2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38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alt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5140" name="Oval 20">
                <a:extLst>
                  <a:ext uri="{FF2B5EF4-FFF2-40B4-BE49-F238E27FC236}">
                    <a16:creationId xmlns:a16="http://schemas.microsoft.com/office/drawing/2014/main" id="{B8586E61-E945-5D47-BB10-0BA6D004B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41" name="Line 21">
                <a:extLst>
                  <a:ext uri="{FF2B5EF4-FFF2-40B4-BE49-F238E27FC236}">
                    <a16:creationId xmlns:a16="http://schemas.microsoft.com/office/drawing/2014/main" id="{43D4529C-77CE-7E46-9020-04E3D7CB2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25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42" name="Line 22">
                <a:extLst>
                  <a:ext uri="{FF2B5EF4-FFF2-40B4-BE49-F238E27FC236}">
                    <a16:creationId xmlns:a16="http://schemas.microsoft.com/office/drawing/2014/main" id="{EBA9A03D-340D-9344-B1AC-C33EAAAFE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25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43" name="Text Box 23">
                <a:extLst>
                  <a:ext uri="{FF2B5EF4-FFF2-40B4-BE49-F238E27FC236}">
                    <a16:creationId xmlns:a16="http://schemas.microsoft.com/office/drawing/2014/main" id="{75630E32-D8F3-7145-96DF-A3BC405F79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16"/>
                <a:ext cx="62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f(n)</a:t>
                </a:r>
                <a:endParaRPr kumimoji="0" lang="el-GR" alt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5145" name="Object 25">
              <a:extLst>
                <a:ext uri="{FF2B5EF4-FFF2-40B4-BE49-F238E27FC236}">
                  <a16:creationId xmlns:a16="http://schemas.microsoft.com/office/drawing/2014/main" id="{490984EC-21C4-864A-8DD7-850F12FDBD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816"/>
            <a:ext cx="1792" cy="2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0" name="Equation" r:id="rId3" imgW="4102100" imgH="5854700" progId="Equation.DSMT4">
                    <p:embed/>
                  </p:oleObj>
                </mc:Choice>
                <mc:Fallback>
                  <p:oleObj name="Equation" r:id="rId3" imgW="4102100" imgH="5854700" progId="Equation.DSMT4">
                    <p:embed/>
                    <p:pic>
                      <p:nvPicPr>
                        <p:cNvPr id="5145" name="Object 25">
                          <a:extLst>
                            <a:ext uri="{FF2B5EF4-FFF2-40B4-BE49-F238E27FC236}">
                              <a16:creationId xmlns:a16="http://schemas.microsoft.com/office/drawing/2014/main" id="{490984EC-21C4-864A-8DD7-850F12FDBD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816"/>
                          <a:ext cx="1792" cy="2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6" name="Text Box 26">
              <a:extLst>
                <a:ext uri="{FF2B5EF4-FFF2-40B4-BE49-F238E27FC236}">
                  <a16:creationId xmlns:a16="http://schemas.microsoft.com/office/drawing/2014/main" id="{2B660B65-20BA-E84C-9D77-C40361EBB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104"/>
              <a:ext cx="4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W</a:t>
              </a:r>
              <a:r>
                <a:rPr kumimoji="0" lang="en-US" altLang="en-US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147" name="Text Box 27">
              <a:extLst>
                <a:ext uri="{FF2B5EF4-FFF2-40B4-BE49-F238E27FC236}">
                  <a16:creationId xmlns:a16="http://schemas.microsoft.com/office/drawing/2014/main" id="{5761877D-6684-C84B-A809-3CC5EFA9C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488"/>
              <a:ext cx="4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W</a:t>
              </a:r>
              <a:r>
                <a:rPr kumimoji="0" lang="en-US" altLang="en-US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5148" name="Text Box 28">
              <a:extLst>
                <a:ext uri="{FF2B5EF4-FFF2-40B4-BE49-F238E27FC236}">
                  <a16:creationId xmlns:a16="http://schemas.microsoft.com/office/drawing/2014/main" id="{B1D77D24-81F8-4045-9025-4300CEC6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5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5149" name="Text Box 29">
              <a:extLst>
                <a:ext uri="{FF2B5EF4-FFF2-40B4-BE49-F238E27FC236}">
                  <a16:creationId xmlns:a16="http://schemas.microsoft.com/office/drawing/2014/main" id="{5B0D0279-345A-9C4E-B131-1599F37D2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92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W</a:t>
              </a:r>
            </a:p>
          </p:txBody>
        </p:sp>
        <p:sp>
          <p:nvSpPr>
            <p:cNvPr id="5152" name="Text Box 32">
              <a:extLst>
                <a:ext uri="{FF2B5EF4-FFF2-40B4-BE49-F238E27FC236}">
                  <a16:creationId xmlns:a16="http://schemas.microsoft.com/office/drawing/2014/main" id="{BEC87B3B-09C2-2540-9D00-1F6061991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920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Outputs</a:t>
              </a:r>
            </a:p>
          </p:txBody>
        </p:sp>
        <p:sp>
          <p:nvSpPr>
            <p:cNvPr id="5154" name="Text Box 34">
              <a:extLst>
                <a:ext uri="{FF2B5EF4-FFF2-40B4-BE49-F238E27FC236}">
                  <a16:creationId xmlns:a16="http://schemas.microsoft.com/office/drawing/2014/main" id="{0B831E1F-36DB-F04D-96A2-FC3E47799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544"/>
              <a:ext cx="1104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Activation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Function</a:t>
              </a:r>
            </a:p>
          </p:txBody>
        </p:sp>
        <p:sp>
          <p:nvSpPr>
            <p:cNvPr id="5155" name="Text Box 35">
              <a:extLst>
                <a:ext uri="{FF2B5EF4-FFF2-40B4-BE49-F238E27FC236}">
                  <a16:creationId xmlns:a16="http://schemas.microsoft.com/office/drawing/2014/main" id="{30D78808-D37C-EA4D-A64F-6E753B7F3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488"/>
              <a:ext cx="192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INPUTS</a:t>
              </a:r>
            </a:p>
          </p:txBody>
        </p:sp>
        <p:sp>
          <p:nvSpPr>
            <p:cNvPr id="5156" name="Text Box 36">
              <a:extLst>
                <a:ext uri="{FF2B5EF4-FFF2-40B4-BE49-F238E27FC236}">
                  <a16:creationId xmlns:a16="http://schemas.microsoft.com/office/drawing/2014/main" id="{2392439B-B48E-A140-AF75-D509FA3AA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3577"/>
              <a:ext cx="9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W</a:t>
              </a: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=Weight</a:t>
              </a:r>
            </a:p>
          </p:txBody>
        </p:sp>
        <p:sp>
          <p:nvSpPr>
            <p:cNvPr id="5157" name="Oval 37">
              <a:extLst>
                <a:ext uri="{FF2B5EF4-FFF2-40B4-BE49-F238E27FC236}">
                  <a16:creationId xmlns:a16="http://schemas.microsoft.com/office/drawing/2014/main" id="{5E5A7D55-D383-F64F-942A-3869645C9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960"/>
              <a:ext cx="2640" cy="24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158" name="Text Box 38">
              <a:extLst>
                <a:ext uri="{FF2B5EF4-FFF2-40B4-BE49-F238E27FC236}">
                  <a16:creationId xmlns:a16="http://schemas.microsoft.com/office/drawing/2014/main" id="{E183CB6B-34EA-7C40-BD90-16468DA9F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232"/>
              <a:ext cx="6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Neuron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FE0EF1E-C279-0042-8448-043E6985A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" y="1114"/>
              <a:ext cx="4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x</a:t>
              </a:r>
              <a:r>
                <a:rPr kumimoji="0" lang="en-US" altLang="en-US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A5093A-D9E4-3648-BDD3-752A7B8AEE5B}"/>
              </a:ext>
            </a:extLst>
          </p:cNvPr>
          <p:cNvSpPr/>
          <p:nvPr/>
        </p:nvSpPr>
        <p:spPr>
          <a:xfrm>
            <a:off x="88074" y="6417617"/>
            <a:ext cx="8414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</a:br>
            <a: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A Brief Overview on Neural Networks - Smart Engineering </a:t>
            </a:r>
            <a:r>
              <a:rPr lang="en-US" sz="1200" b="0" dirty="0">
                <a:solidFill>
                  <a:srgbClr val="202124"/>
                </a:solidFill>
                <a:latin typeface="arial" panose="020B0604020202020204" pitchFamily="34" charset="0"/>
                <a:hlinkClick r:id="rId5"/>
              </a:rPr>
              <a:t>smarteng.mst.edu</a:t>
            </a:r>
            <a:r>
              <a:rPr lang="en-US" sz="1200" b="0" dirty="0">
                <a:solidFill>
                  <a:srgbClr val="5F6368"/>
                </a:solidFill>
                <a:latin typeface="arial" panose="020B0604020202020204" pitchFamily="34" charset="0"/>
                <a:hlinkClick r:id="rId5"/>
              </a:rPr>
              <a:t> › smarteng › documents › EE401_new</a:t>
            </a:r>
            <a:endParaRPr lang="en-US" sz="1200" b="0" dirty="0">
              <a:solidFill>
                <a:srgbClr val="660099"/>
              </a:solidFill>
              <a:latin typeface="arial" panose="020B0604020202020204" pitchFamily="34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58142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6B69E-53E0-4D5D-88D1-4409B034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Animation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15D40-3AEA-744E-8443-ED9442809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174" y="3315693"/>
            <a:ext cx="8438786" cy="1488583"/>
          </a:xfrm>
        </p:spPr>
        <p:txBody>
          <a:bodyPr/>
          <a:lstStyle/>
          <a:p>
            <a:pPr lvl="1"/>
            <a:r>
              <a:rPr lang="en-US" dirty="0"/>
              <a:t>animation at </a:t>
            </a:r>
            <a:r>
              <a:rPr lang="en-US" b="1" u="sng" dirty="0">
                <a:hlinkClick r:id="rId2"/>
              </a:rPr>
              <a:t>https://appliedgo.net/perceptron/</a:t>
            </a:r>
            <a:r>
              <a:rPr lang="en-US" b="1" u="sng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93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>
            <a:extLst>
              <a:ext uri="{FF2B5EF4-FFF2-40B4-BE49-F238E27FC236}">
                <a16:creationId xmlns:a16="http://schemas.microsoft.com/office/drawing/2014/main" id="{468E4180-4A47-2343-9B48-5A803F124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/>
              <a:t>Activation Functions</a:t>
            </a:r>
            <a:endParaRPr lang="en-GB" altLang="en-US"/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7C98E89C-E986-F543-8E7F-DB0331087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4191000"/>
            <a:ext cx="6629400" cy="2667000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952500" algn="l"/>
              </a:tabLst>
            </a:pPr>
            <a:r>
              <a:rPr lang="en-US" altLang="en-US" b="1" dirty="0" err="1"/>
              <a:t>Step</a:t>
            </a:r>
            <a:r>
              <a:rPr lang="en-US" altLang="en-US" b="1" baseline="-25000" dirty="0" err="1"/>
              <a:t>t</a:t>
            </a:r>
            <a:r>
              <a:rPr lang="en-US" altLang="en-US" b="1" dirty="0"/>
              <a:t>(x)	=	1 if x &gt;= t, else 0</a:t>
            </a:r>
          </a:p>
          <a:p>
            <a:pPr>
              <a:tabLst>
                <a:tab pos="952500" algn="l"/>
              </a:tabLst>
            </a:pPr>
            <a:r>
              <a:rPr lang="en-US" altLang="en-US" b="1" dirty="0"/>
              <a:t>Sign(x)	=	+1 if x &gt;= 0, else –1</a:t>
            </a:r>
          </a:p>
          <a:p>
            <a:pPr>
              <a:tabLst>
                <a:tab pos="952500" algn="l"/>
              </a:tabLst>
            </a:pPr>
            <a:r>
              <a:rPr lang="en-US" altLang="en-US" b="1" dirty="0"/>
              <a:t>Sigmoid(x)	=	1/(1+e</a:t>
            </a:r>
            <a:r>
              <a:rPr lang="en-US" altLang="en-US" b="1" baseline="30000" dirty="0"/>
              <a:t>-x</a:t>
            </a:r>
            <a:r>
              <a:rPr lang="en-US" altLang="en-US" b="1" dirty="0"/>
              <a:t>)</a:t>
            </a:r>
          </a:p>
          <a:p>
            <a:pPr>
              <a:tabLst>
                <a:tab pos="952500" algn="l"/>
              </a:tabLst>
            </a:pPr>
            <a:r>
              <a:rPr lang="en-US" altLang="en-US" b="1" dirty="0" err="1"/>
              <a:t>ReLU</a:t>
            </a:r>
            <a:endParaRPr lang="en-GB" altLang="en-US" b="1" dirty="0"/>
          </a:p>
        </p:txBody>
      </p:sp>
      <p:graphicFrame>
        <p:nvGraphicFramePr>
          <p:cNvPr id="218118" name="Object 6">
            <a:extLst>
              <a:ext uri="{FF2B5EF4-FFF2-40B4-BE49-F238E27FC236}">
                <a16:creationId xmlns:a16="http://schemas.microsoft.com/office/drawing/2014/main" id="{1C928934-F9F8-8842-BE9A-F80EBE052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066800"/>
          <a:ext cx="87630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Bitmap Image" r:id="rId3" imgW="9321800" imgH="4076700" progId="Paint.Picture">
                  <p:embed/>
                </p:oleObj>
              </mc:Choice>
              <mc:Fallback>
                <p:oleObj name="Bitmap Image" r:id="rId3" imgW="9321800" imgH="4076700" progId="Paint.Picture">
                  <p:embed/>
                  <p:pic>
                    <p:nvPicPr>
                      <p:cNvPr id="218118" name="Object 6">
                        <a:extLst>
                          <a:ext uri="{FF2B5EF4-FFF2-40B4-BE49-F238E27FC236}">
                            <a16:creationId xmlns:a16="http://schemas.microsoft.com/office/drawing/2014/main" id="{1C928934-F9F8-8842-BE9A-F80EBE052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8763000" cy="3048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07E528A-6A95-5945-95AF-5B081D67FBF8}"/>
              </a:ext>
            </a:extLst>
          </p:cNvPr>
          <p:cNvSpPr/>
          <p:nvPr/>
        </p:nvSpPr>
        <p:spPr>
          <a:xfrm>
            <a:off x="76200" y="6409551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u="none" dirty="0">
                <a:hlinkClick r:id="rId5"/>
              </a:rPr>
              <a:t>www.cs.nott.ac.uk › ~pszgxk › aim › ppt › neuralnetw...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5B94E-DC73-FF4B-A6F0-30F7A526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469" y="4915452"/>
            <a:ext cx="3221062" cy="194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Big Picture</a:t>
            </a:r>
          </a:p>
          <a:p>
            <a:r>
              <a:rPr lang="en-US" dirty="0"/>
              <a:t>Background &amp; Structure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Neural Networks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3">
            <a:extLst>
              <a:ext uri="{FF2B5EF4-FFF2-40B4-BE49-F238E27FC236}">
                <a16:creationId xmlns:a16="http://schemas.microsoft.com/office/drawing/2014/main" id="{CC03C165-9014-8547-9534-1EC8F5F1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Copyright 2004 ECE, UM-Rolla. All rights reserved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725F4F5D-C2EA-054B-969E-DAC5A2CEB3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networks</a:t>
            </a:r>
          </a:p>
        </p:txBody>
      </p:sp>
      <p:grpSp>
        <p:nvGrpSpPr>
          <p:cNvPr id="7174" name="Group 6">
            <a:extLst>
              <a:ext uri="{FF2B5EF4-FFF2-40B4-BE49-F238E27FC236}">
                <a16:creationId xmlns:a16="http://schemas.microsoft.com/office/drawing/2014/main" id="{42EB5C13-3740-524D-AF5B-1197B6138A3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371600"/>
            <a:ext cx="3200400" cy="2514600"/>
            <a:chOff x="1392" y="1344"/>
            <a:chExt cx="2208" cy="1920"/>
          </a:xfrm>
        </p:grpSpPr>
        <p:sp>
          <p:nvSpPr>
            <p:cNvPr id="7175" name="Oval 7">
              <a:extLst>
                <a:ext uri="{FF2B5EF4-FFF2-40B4-BE49-F238E27FC236}">
                  <a16:creationId xmlns:a16="http://schemas.microsoft.com/office/drawing/2014/main" id="{07FB8AFE-F44E-6B45-B1CD-A3BB0832B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76" name="Oval 8">
              <a:extLst>
                <a:ext uri="{FF2B5EF4-FFF2-40B4-BE49-F238E27FC236}">
                  <a16:creationId xmlns:a16="http://schemas.microsoft.com/office/drawing/2014/main" id="{4518099B-B1CD-0D4C-A73F-8CF04EEFF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928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77" name="Oval 9">
              <a:extLst>
                <a:ext uri="{FF2B5EF4-FFF2-40B4-BE49-F238E27FC236}">
                  <a16:creationId xmlns:a16="http://schemas.microsoft.com/office/drawing/2014/main" id="{C37A8D4C-E19F-F640-903A-EBEF0C053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00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78" name="Oval 10">
              <a:extLst>
                <a:ext uri="{FF2B5EF4-FFF2-40B4-BE49-F238E27FC236}">
                  <a16:creationId xmlns:a16="http://schemas.microsoft.com/office/drawing/2014/main" id="{5FF8B3A6-6634-0840-AC37-E39EED431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872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79" name="Oval 11">
              <a:extLst>
                <a:ext uri="{FF2B5EF4-FFF2-40B4-BE49-F238E27FC236}">
                  <a16:creationId xmlns:a16="http://schemas.microsoft.com/office/drawing/2014/main" id="{A724F4E0-3F5B-6240-B279-BA8FB3E43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0" name="Oval 12">
              <a:extLst>
                <a:ext uri="{FF2B5EF4-FFF2-40B4-BE49-F238E27FC236}">
                  <a16:creationId xmlns:a16="http://schemas.microsoft.com/office/drawing/2014/main" id="{3C91B4EC-6F3E-3045-B328-58C31F18C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96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1" name="Oval 13">
              <a:extLst>
                <a:ext uri="{FF2B5EF4-FFF2-40B4-BE49-F238E27FC236}">
                  <a16:creationId xmlns:a16="http://schemas.microsoft.com/office/drawing/2014/main" id="{C383832B-BF39-A64B-997D-7FE6B2B6F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2" name="Oval 14">
              <a:extLst>
                <a:ext uri="{FF2B5EF4-FFF2-40B4-BE49-F238E27FC236}">
                  <a16:creationId xmlns:a16="http://schemas.microsoft.com/office/drawing/2014/main" id="{9FFA10A2-5E43-5D40-8A35-06A83CE7C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02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3" name="Line 15">
              <a:extLst>
                <a:ext uri="{FF2B5EF4-FFF2-40B4-BE49-F238E27FC236}">
                  <a16:creationId xmlns:a16="http://schemas.microsoft.com/office/drawing/2014/main" id="{20B66372-56E4-F043-89AD-BD81310EA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4" name="Line 16">
              <a:extLst>
                <a:ext uri="{FF2B5EF4-FFF2-40B4-BE49-F238E27FC236}">
                  <a16:creationId xmlns:a16="http://schemas.microsoft.com/office/drawing/2014/main" id="{F564AD80-37BD-644F-88EB-7539B01312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5" name="Line 17">
              <a:extLst>
                <a:ext uri="{FF2B5EF4-FFF2-40B4-BE49-F238E27FC236}">
                  <a16:creationId xmlns:a16="http://schemas.microsoft.com/office/drawing/2014/main" id="{ED5492A2-A91F-4B42-8B4F-E33B12E486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6" name="Line 18">
              <a:extLst>
                <a:ext uri="{FF2B5EF4-FFF2-40B4-BE49-F238E27FC236}">
                  <a16:creationId xmlns:a16="http://schemas.microsoft.com/office/drawing/2014/main" id="{74DAC231-E226-DA46-9B81-DD1C245082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7" name="Line 19">
              <a:extLst>
                <a:ext uri="{FF2B5EF4-FFF2-40B4-BE49-F238E27FC236}">
                  <a16:creationId xmlns:a16="http://schemas.microsoft.com/office/drawing/2014/main" id="{8D599DE5-9AAC-F04B-A8F2-E1BF2EAF6E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8" name="Line 20">
              <a:extLst>
                <a:ext uri="{FF2B5EF4-FFF2-40B4-BE49-F238E27FC236}">
                  <a16:creationId xmlns:a16="http://schemas.microsoft.com/office/drawing/2014/main" id="{41A91AD7-794D-1B40-B89B-45A0189C58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89" name="Line 21">
              <a:extLst>
                <a:ext uri="{FF2B5EF4-FFF2-40B4-BE49-F238E27FC236}">
                  <a16:creationId xmlns:a16="http://schemas.microsoft.com/office/drawing/2014/main" id="{579355CF-8093-9B48-99BE-EC01EAA109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0" name="Line 22">
              <a:extLst>
                <a:ext uri="{FF2B5EF4-FFF2-40B4-BE49-F238E27FC236}">
                  <a16:creationId xmlns:a16="http://schemas.microsoft.com/office/drawing/2014/main" id="{AA23D422-D6CE-F34C-98D6-B0B4AB3B2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1" name="Line 23">
              <a:extLst>
                <a:ext uri="{FF2B5EF4-FFF2-40B4-BE49-F238E27FC236}">
                  <a16:creationId xmlns:a16="http://schemas.microsoft.com/office/drawing/2014/main" id="{2CB66F3B-A80E-2449-ABBE-E23506747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2" name="Line 24">
              <a:extLst>
                <a:ext uri="{FF2B5EF4-FFF2-40B4-BE49-F238E27FC236}">
                  <a16:creationId xmlns:a16="http://schemas.microsoft.com/office/drawing/2014/main" id="{DEF01D97-37F1-1647-90B6-CA7765E06D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064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3" name="Line 25">
              <a:extLst>
                <a:ext uri="{FF2B5EF4-FFF2-40B4-BE49-F238E27FC236}">
                  <a16:creationId xmlns:a16="http://schemas.microsoft.com/office/drawing/2014/main" id="{1C035180-61DC-2949-9EDA-18750EEFF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544"/>
              <a:ext cx="105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4" name="Line 26">
              <a:extLst>
                <a:ext uri="{FF2B5EF4-FFF2-40B4-BE49-F238E27FC236}">
                  <a16:creationId xmlns:a16="http://schemas.microsoft.com/office/drawing/2014/main" id="{8C6B178C-243C-ED4D-8218-FC5DD4F1F4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544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5" name="Line 27">
              <a:extLst>
                <a:ext uri="{FF2B5EF4-FFF2-40B4-BE49-F238E27FC236}">
                  <a16:creationId xmlns:a16="http://schemas.microsoft.com/office/drawing/2014/main" id="{9CCE724E-A2B6-D54C-BCAF-B48D71CC8C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6" name="Line 28">
              <a:extLst>
                <a:ext uri="{FF2B5EF4-FFF2-40B4-BE49-F238E27FC236}">
                  <a16:creationId xmlns:a16="http://schemas.microsoft.com/office/drawing/2014/main" id="{CB3C5E85-8F0A-C941-9DE9-5D3B9415A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112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7" name="Line 29">
              <a:extLst>
                <a:ext uri="{FF2B5EF4-FFF2-40B4-BE49-F238E27FC236}">
                  <a16:creationId xmlns:a16="http://schemas.microsoft.com/office/drawing/2014/main" id="{48328AF2-2586-8146-859D-C66639BF18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592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8" name="Line 30">
              <a:extLst>
                <a:ext uri="{FF2B5EF4-FFF2-40B4-BE49-F238E27FC236}">
                  <a16:creationId xmlns:a16="http://schemas.microsoft.com/office/drawing/2014/main" id="{84F6E802-1B24-D54C-8C48-2D6B7B47A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100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199" name="Line 31">
              <a:extLst>
                <a:ext uri="{FF2B5EF4-FFF2-40B4-BE49-F238E27FC236}">
                  <a16:creationId xmlns:a16="http://schemas.microsoft.com/office/drawing/2014/main" id="{AD2EBB49-C8A5-E44C-AF81-5FC69F6873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536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0" name="Line 32">
              <a:extLst>
                <a:ext uri="{FF2B5EF4-FFF2-40B4-BE49-F238E27FC236}">
                  <a16:creationId xmlns:a16="http://schemas.microsoft.com/office/drawing/2014/main" id="{50524DC2-5097-7541-8E6B-A01FDB4CC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06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1" name="Line 33">
              <a:extLst>
                <a:ext uri="{FF2B5EF4-FFF2-40B4-BE49-F238E27FC236}">
                  <a16:creationId xmlns:a16="http://schemas.microsoft.com/office/drawing/2014/main" id="{FB379C89-B808-1946-9140-297DABADF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9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2" name="Line 34">
              <a:extLst>
                <a:ext uri="{FF2B5EF4-FFF2-40B4-BE49-F238E27FC236}">
                  <a16:creationId xmlns:a16="http://schemas.microsoft.com/office/drawing/2014/main" id="{17C82654-A84F-CB47-B4EF-731EF833DB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1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7203" name="Group 35">
            <a:extLst>
              <a:ext uri="{FF2B5EF4-FFF2-40B4-BE49-F238E27FC236}">
                <a16:creationId xmlns:a16="http://schemas.microsoft.com/office/drawing/2014/main" id="{69D2C670-821D-7B49-89E6-C54601A1D12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600200"/>
            <a:ext cx="3733800" cy="2209800"/>
            <a:chOff x="1392" y="1344"/>
            <a:chExt cx="3072" cy="1920"/>
          </a:xfrm>
        </p:grpSpPr>
        <p:sp>
          <p:nvSpPr>
            <p:cNvPr id="7204" name="Oval 36">
              <a:extLst>
                <a:ext uri="{FF2B5EF4-FFF2-40B4-BE49-F238E27FC236}">
                  <a16:creationId xmlns:a16="http://schemas.microsoft.com/office/drawing/2014/main" id="{C251BCE0-D1DE-8947-A339-0AB03AEDF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5" name="Oval 37">
              <a:extLst>
                <a:ext uri="{FF2B5EF4-FFF2-40B4-BE49-F238E27FC236}">
                  <a16:creationId xmlns:a16="http://schemas.microsoft.com/office/drawing/2014/main" id="{14AE3F1B-632E-BD45-893D-D550763C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928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6" name="Oval 38">
              <a:extLst>
                <a:ext uri="{FF2B5EF4-FFF2-40B4-BE49-F238E27FC236}">
                  <a16:creationId xmlns:a16="http://schemas.microsoft.com/office/drawing/2014/main" id="{8ACC071D-94F6-AD4E-B750-B5A87A97B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00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7" name="Oval 39">
              <a:extLst>
                <a:ext uri="{FF2B5EF4-FFF2-40B4-BE49-F238E27FC236}">
                  <a16:creationId xmlns:a16="http://schemas.microsoft.com/office/drawing/2014/main" id="{DC9E6EF2-DFFC-A14F-A208-98F20010F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872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8" name="Oval 40">
              <a:extLst>
                <a:ext uri="{FF2B5EF4-FFF2-40B4-BE49-F238E27FC236}">
                  <a16:creationId xmlns:a16="http://schemas.microsoft.com/office/drawing/2014/main" id="{E8C974B8-CB2F-824B-BF5A-C1F81422C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09" name="Oval 41">
              <a:extLst>
                <a:ext uri="{FF2B5EF4-FFF2-40B4-BE49-F238E27FC236}">
                  <a16:creationId xmlns:a16="http://schemas.microsoft.com/office/drawing/2014/main" id="{CE5AB1F5-B05D-2043-B5D0-9B57E8382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96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0" name="Oval 42">
              <a:extLst>
                <a:ext uri="{FF2B5EF4-FFF2-40B4-BE49-F238E27FC236}">
                  <a16:creationId xmlns:a16="http://schemas.microsoft.com/office/drawing/2014/main" id="{D0E29F55-C897-B949-84FD-8B94ED687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1" name="Oval 43">
              <a:extLst>
                <a:ext uri="{FF2B5EF4-FFF2-40B4-BE49-F238E27FC236}">
                  <a16:creationId xmlns:a16="http://schemas.microsoft.com/office/drawing/2014/main" id="{ECC8CE20-0CC8-AC48-BDF9-8AAA0F3B1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02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2" name="Line 44">
              <a:extLst>
                <a:ext uri="{FF2B5EF4-FFF2-40B4-BE49-F238E27FC236}">
                  <a16:creationId xmlns:a16="http://schemas.microsoft.com/office/drawing/2014/main" id="{09877715-7556-A745-B844-9245CD44B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3" name="Line 45">
              <a:extLst>
                <a:ext uri="{FF2B5EF4-FFF2-40B4-BE49-F238E27FC236}">
                  <a16:creationId xmlns:a16="http://schemas.microsoft.com/office/drawing/2014/main" id="{EDEAC8E0-79F4-C041-9546-F6F3E629F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4" name="Line 46">
              <a:extLst>
                <a:ext uri="{FF2B5EF4-FFF2-40B4-BE49-F238E27FC236}">
                  <a16:creationId xmlns:a16="http://schemas.microsoft.com/office/drawing/2014/main" id="{26D0F77F-55E9-6A42-9562-624732313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5" name="Line 47">
              <a:extLst>
                <a:ext uri="{FF2B5EF4-FFF2-40B4-BE49-F238E27FC236}">
                  <a16:creationId xmlns:a16="http://schemas.microsoft.com/office/drawing/2014/main" id="{F014A9B9-CED6-8944-B7BA-80620A7F64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6" name="Line 48">
              <a:extLst>
                <a:ext uri="{FF2B5EF4-FFF2-40B4-BE49-F238E27FC236}">
                  <a16:creationId xmlns:a16="http://schemas.microsoft.com/office/drawing/2014/main" id="{6065FFA3-729B-A44B-9A2C-B99766200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7" name="Line 49">
              <a:extLst>
                <a:ext uri="{FF2B5EF4-FFF2-40B4-BE49-F238E27FC236}">
                  <a16:creationId xmlns:a16="http://schemas.microsoft.com/office/drawing/2014/main" id="{80928DF0-D03B-184A-84AB-09B3E83F36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8" name="Line 50">
              <a:extLst>
                <a:ext uri="{FF2B5EF4-FFF2-40B4-BE49-F238E27FC236}">
                  <a16:creationId xmlns:a16="http://schemas.microsoft.com/office/drawing/2014/main" id="{6FF2E7C2-E144-674F-828D-15DB7DF08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19" name="Line 51">
              <a:extLst>
                <a:ext uri="{FF2B5EF4-FFF2-40B4-BE49-F238E27FC236}">
                  <a16:creationId xmlns:a16="http://schemas.microsoft.com/office/drawing/2014/main" id="{87B4F98C-920F-C54E-A3D2-E4E7BB64D1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0" name="Line 52">
              <a:extLst>
                <a:ext uri="{FF2B5EF4-FFF2-40B4-BE49-F238E27FC236}">
                  <a16:creationId xmlns:a16="http://schemas.microsoft.com/office/drawing/2014/main" id="{C7D9A7DE-264D-1D4C-97E1-32D91085CB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1" name="Line 53">
              <a:extLst>
                <a:ext uri="{FF2B5EF4-FFF2-40B4-BE49-F238E27FC236}">
                  <a16:creationId xmlns:a16="http://schemas.microsoft.com/office/drawing/2014/main" id="{2C90F04C-7B46-9848-9965-0A129DCD1B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064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2" name="Line 54">
              <a:extLst>
                <a:ext uri="{FF2B5EF4-FFF2-40B4-BE49-F238E27FC236}">
                  <a16:creationId xmlns:a16="http://schemas.microsoft.com/office/drawing/2014/main" id="{891D5594-2BC6-8C41-97EF-4D29DC053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544"/>
              <a:ext cx="105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3" name="Line 55">
              <a:extLst>
                <a:ext uri="{FF2B5EF4-FFF2-40B4-BE49-F238E27FC236}">
                  <a16:creationId xmlns:a16="http://schemas.microsoft.com/office/drawing/2014/main" id="{FAB595AA-1729-9B44-BFE0-16C9E3A7AC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544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4" name="Line 56">
              <a:extLst>
                <a:ext uri="{FF2B5EF4-FFF2-40B4-BE49-F238E27FC236}">
                  <a16:creationId xmlns:a16="http://schemas.microsoft.com/office/drawing/2014/main" id="{80D5DF1E-879F-054A-9DF6-D1C4EBFD51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5" name="Line 57">
              <a:extLst>
                <a:ext uri="{FF2B5EF4-FFF2-40B4-BE49-F238E27FC236}">
                  <a16:creationId xmlns:a16="http://schemas.microsoft.com/office/drawing/2014/main" id="{BF83D4F6-AB23-1B4C-81F1-BAB983B4A5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112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6" name="Line 58">
              <a:extLst>
                <a:ext uri="{FF2B5EF4-FFF2-40B4-BE49-F238E27FC236}">
                  <a16:creationId xmlns:a16="http://schemas.microsoft.com/office/drawing/2014/main" id="{EC60D6B1-AF98-8E42-9405-23C62CA7C1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592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7" name="Line 59">
              <a:extLst>
                <a:ext uri="{FF2B5EF4-FFF2-40B4-BE49-F238E27FC236}">
                  <a16:creationId xmlns:a16="http://schemas.microsoft.com/office/drawing/2014/main" id="{58BECE5D-76B9-7B43-B020-C9BC1EF367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100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8" name="Oval 60">
              <a:extLst>
                <a:ext uri="{FF2B5EF4-FFF2-40B4-BE49-F238E27FC236}">
                  <a16:creationId xmlns:a16="http://schemas.microsoft.com/office/drawing/2014/main" id="{0C4D5639-AD79-464F-9214-8968B96EC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688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29" name="Oval 61">
              <a:extLst>
                <a:ext uri="{FF2B5EF4-FFF2-40B4-BE49-F238E27FC236}">
                  <a16:creationId xmlns:a16="http://schemas.microsoft.com/office/drawing/2014/main" id="{F9053A64-CA39-6B45-8A54-5B45DFFDC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680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0" name="Line 62">
              <a:extLst>
                <a:ext uri="{FF2B5EF4-FFF2-40B4-BE49-F238E27FC236}">
                  <a16:creationId xmlns:a16="http://schemas.microsoft.com/office/drawing/2014/main" id="{6A263478-C3D0-A04B-AA19-92D679F8D1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536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1" name="Line 63">
              <a:extLst>
                <a:ext uri="{FF2B5EF4-FFF2-40B4-BE49-F238E27FC236}">
                  <a16:creationId xmlns:a16="http://schemas.microsoft.com/office/drawing/2014/main" id="{5460D2B3-F24B-2C48-9343-56D505864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536"/>
              <a:ext cx="624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2" name="Line 64">
              <a:extLst>
                <a:ext uri="{FF2B5EF4-FFF2-40B4-BE49-F238E27FC236}">
                  <a16:creationId xmlns:a16="http://schemas.microsoft.com/office/drawing/2014/main" id="{7659FF2A-9DB9-A347-B91E-F30572D2F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1824"/>
              <a:ext cx="62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3" name="Line 65">
              <a:extLst>
                <a:ext uri="{FF2B5EF4-FFF2-40B4-BE49-F238E27FC236}">
                  <a16:creationId xmlns:a16="http://schemas.microsoft.com/office/drawing/2014/main" id="{F298BEB5-3768-3047-87F1-211CC8F37A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064"/>
              <a:ext cx="624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4" name="Line 66">
              <a:extLst>
                <a:ext uri="{FF2B5EF4-FFF2-40B4-BE49-F238E27FC236}">
                  <a16:creationId xmlns:a16="http://schemas.microsoft.com/office/drawing/2014/main" id="{080C3B71-CFC2-3D40-85FA-1374FE1F2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1824"/>
              <a:ext cx="624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5" name="Line 67">
              <a:extLst>
                <a:ext uri="{FF2B5EF4-FFF2-40B4-BE49-F238E27FC236}">
                  <a16:creationId xmlns:a16="http://schemas.microsoft.com/office/drawing/2014/main" id="{879B8710-719D-9041-B8B8-304C856D1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92"/>
              <a:ext cx="62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6" name="Line 68">
              <a:extLst>
                <a:ext uri="{FF2B5EF4-FFF2-40B4-BE49-F238E27FC236}">
                  <a16:creationId xmlns:a16="http://schemas.microsoft.com/office/drawing/2014/main" id="{99329061-8552-A843-9834-72F1560A8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1872"/>
              <a:ext cx="624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7" name="Line 69">
              <a:extLst>
                <a:ext uri="{FF2B5EF4-FFF2-40B4-BE49-F238E27FC236}">
                  <a16:creationId xmlns:a16="http://schemas.microsoft.com/office/drawing/2014/main" id="{6794BC01-9DA8-7947-8F2E-49ADC6394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2880"/>
              <a:ext cx="62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8" name="Line 70">
              <a:extLst>
                <a:ext uri="{FF2B5EF4-FFF2-40B4-BE49-F238E27FC236}">
                  <a16:creationId xmlns:a16="http://schemas.microsoft.com/office/drawing/2014/main" id="{8C96163D-131C-2343-8C0B-B09FBD2698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87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239" name="Line 71">
              <a:extLst>
                <a:ext uri="{FF2B5EF4-FFF2-40B4-BE49-F238E27FC236}">
                  <a16:creationId xmlns:a16="http://schemas.microsoft.com/office/drawing/2014/main" id="{B7AB2538-1F2B-2B40-A62F-89FBF9210C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2880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240" name="Text Box 72">
            <a:extLst>
              <a:ext uri="{FF2B5EF4-FFF2-40B4-BE49-F238E27FC236}">
                <a16:creationId xmlns:a16="http://schemas.microsoft.com/office/drawing/2014/main" id="{6B282F80-9A5B-8E46-89DD-443A80355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3200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Multiple Inputs and Single Layer</a:t>
            </a:r>
          </a:p>
        </p:txBody>
      </p:sp>
      <p:sp>
        <p:nvSpPr>
          <p:cNvPr id="7241" name="Text Box 73">
            <a:extLst>
              <a:ext uri="{FF2B5EF4-FFF2-40B4-BE49-F238E27FC236}">
                <a16:creationId xmlns:a16="http://schemas.microsoft.com/office/drawing/2014/main" id="{AF675F17-1908-6243-B861-B63B80561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19600"/>
            <a:ext cx="2895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Multiple Inputs and layers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0E8B94-516B-3E43-94A1-A2B6AB398B3D}"/>
              </a:ext>
            </a:extLst>
          </p:cNvPr>
          <p:cNvSpPr/>
          <p:nvPr/>
        </p:nvSpPr>
        <p:spPr>
          <a:xfrm>
            <a:off x="88074" y="6417617"/>
            <a:ext cx="8414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</a:br>
            <a: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  <a:t>A Brief Overview on Neural Networks - Smart Engineering </a:t>
            </a:r>
            <a:r>
              <a:rPr lang="en-US" sz="1200" b="0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smarteng.mst.edu</a:t>
            </a:r>
            <a:r>
              <a:rPr lang="en-US" sz="1200" b="0" dirty="0">
                <a:solidFill>
                  <a:srgbClr val="5F6368"/>
                </a:solidFill>
                <a:latin typeface="arial" panose="020B0604020202020204" pitchFamily="34" charset="0"/>
                <a:hlinkClick r:id="rId2"/>
              </a:rPr>
              <a:t> › smarteng › documents › EE401_new</a:t>
            </a:r>
            <a:endParaRPr lang="en-US" sz="1200" b="0" dirty="0">
              <a:solidFill>
                <a:srgbClr val="660099"/>
              </a:solidFill>
              <a:latin typeface="arial" panose="020B0604020202020204" pitchFamily="34" charset="0"/>
              <a:hlinkClick r:id="rId2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C4DD086-2379-4A42-AD9B-37BDD9A3A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4" y="5172391"/>
            <a:ext cx="2119556" cy="12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8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AF840DFC-F707-8D46-9E43-63EDBA69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Copyright 2004 ECE, UM-Rolla. All rights reserved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EAFCFB96-69CB-AC41-B51C-317049516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  Types of Networks</a:t>
            </a:r>
          </a:p>
        </p:txBody>
      </p:sp>
      <p:grpSp>
        <p:nvGrpSpPr>
          <p:cNvPr id="9222" name="Group 6">
            <a:extLst>
              <a:ext uri="{FF2B5EF4-FFF2-40B4-BE49-F238E27FC236}">
                <a16:creationId xmlns:a16="http://schemas.microsoft.com/office/drawing/2014/main" id="{6BE19FA9-B085-B543-A148-1F7932A0286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981200"/>
            <a:ext cx="4953000" cy="3505200"/>
            <a:chOff x="1392" y="1344"/>
            <a:chExt cx="2208" cy="1920"/>
          </a:xfrm>
        </p:grpSpPr>
        <p:sp>
          <p:nvSpPr>
            <p:cNvPr id="9223" name="Oval 7">
              <a:extLst>
                <a:ext uri="{FF2B5EF4-FFF2-40B4-BE49-F238E27FC236}">
                  <a16:creationId xmlns:a16="http://schemas.microsoft.com/office/drawing/2014/main" id="{34C5463A-47A6-A64B-A3CD-D2E90CD28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344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24" name="Oval 8">
              <a:extLst>
                <a:ext uri="{FF2B5EF4-FFF2-40B4-BE49-F238E27FC236}">
                  <a16:creationId xmlns:a16="http://schemas.microsoft.com/office/drawing/2014/main" id="{124D8C5F-C450-DF4B-8842-3C7BE03E0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928"/>
              <a:ext cx="336" cy="33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25" name="Oval 9">
              <a:extLst>
                <a:ext uri="{FF2B5EF4-FFF2-40B4-BE49-F238E27FC236}">
                  <a16:creationId xmlns:a16="http://schemas.microsoft.com/office/drawing/2014/main" id="{384F23C9-C589-8C4A-96C1-9CC5977E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2400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26" name="Oval 10">
              <a:extLst>
                <a:ext uri="{FF2B5EF4-FFF2-40B4-BE49-F238E27FC236}">
                  <a16:creationId xmlns:a16="http://schemas.microsoft.com/office/drawing/2014/main" id="{FE29C1C7-C443-8448-8854-14D01A800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872"/>
              <a:ext cx="336" cy="3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27" name="Oval 11">
              <a:extLst>
                <a:ext uri="{FF2B5EF4-FFF2-40B4-BE49-F238E27FC236}">
                  <a16:creationId xmlns:a16="http://schemas.microsoft.com/office/drawing/2014/main" id="{731EED96-ED88-F441-9F52-D6C53C007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4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28" name="Oval 12">
              <a:extLst>
                <a:ext uri="{FF2B5EF4-FFF2-40B4-BE49-F238E27FC236}">
                  <a16:creationId xmlns:a16="http://schemas.microsoft.com/office/drawing/2014/main" id="{CF12048C-3183-D74B-AD9E-BCE0A7986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196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29" name="Oval 13">
              <a:extLst>
                <a:ext uri="{FF2B5EF4-FFF2-40B4-BE49-F238E27FC236}">
                  <a16:creationId xmlns:a16="http://schemas.microsoft.com/office/drawing/2014/main" id="{2DEB1180-A672-F341-BC8B-89EE93734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0" name="Oval 14">
              <a:extLst>
                <a:ext uri="{FF2B5EF4-FFF2-40B4-BE49-F238E27FC236}">
                  <a16:creationId xmlns:a16="http://schemas.microsoft.com/office/drawing/2014/main" id="{2E6239FF-1989-9C42-AA3B-2C24B89FF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02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1" name="Line 15">
              <a:extLst>
                <a:ext uri="{FF2B5EF4-FFF2-40B4-BE49-F238E27FC236}">
                  <a16:creationId xmlns:a16="http://schemas.microsoft.com/office/drawing/2014/main" id="{0B0780EA-D47E-A144-824A-1C7430349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2" name="Line 16">
              <a:extLst>
                <a:ext uri="{FF2B5EF4-FFF2-40B4-BE49-F238E27FC236}">
                  <a16:creationId xmlns:a16="http://schemas.microsoft.com/office/drawing/2014/main" id="{588810E6-7611-2F4C-840C-5968FBA4B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3" name="Line 17">
              <a:extLst>
                <a:ext uri="{FF2B5EF4-FFF2-40B4-BE49-F238E27FC236}">
                  <a16:creationId xmlns:a16="http://schemas.microsoft.com/office/drawing/2014/main" id="{D55E89F2-E149-C440-B534-C738F51251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4" name="Line 18">
              <a:extLst>
                <a:ext uri="{FF2B5EF4-FFF2-40B4-BE49-F238E27FC236}">
                  <a16:creationId xmlns:a16="http://schemas.microsoft.com/office/drawing/2014/main" id="{74556636-6AF0-0244-A72A-1E3C698A8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536"/>
              <a:ext cx="1008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5" name="Line 19">
              <a:extLst>
                <a:ext uri="{FF2B5EF4-FFF2-40B4-BE49-F238E27FC236}">
                  <a16:creationId xmlns:a16="http://schemas.microsoft.com/office/drawing/2014/main" id="{9C732E6F-72CC-9B45-9766-17FCF253ED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6" name="Line 20">
              <a:extLst>
                <a:ext uri="{FF2B5EF4-FFF2-40B4-BE49-F238E27FC236}">
                  <a16:creationId xmlns:a16="http://schemas.microsoft.com/office/drawing/2014/main" id="{1F673759-CCF7-364C-BF22-A4F2602BB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7" name="Line 21">
              <a:extLst>
                <a:ext uri="{FF2B5EF4-FFF2-40B4-BE49-F238E27FC236}">
                  <a16:creationId xmlns:a16="http://schemas.microsoft.com/office/drawing/2014/main" id="{D7BEFD8E-D139-CD41-922F-F8D924845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8" name="Line 22">
              <a:extLst>
                <a:ext uri="{FF2B5EF4-FFF2-40B4-BE49-F238E27FC236}">
                  <a16:creationId xmlns:a16="http://schemas.microsoft.com/office/drawing/2014/main" id="{252C8205-6672-9D4C-BB12-A45C596895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16"/>
              <a:ext cx="1008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39" name="Line 23">
              <a:extLst>
                <a:ext uri="{FF2B5EF4-FFF2-40B4-BE49-F238E27FC236}">
                  <a16:creationId xmlns:a16="http://schemas.microsoft.com/office/drawing/2014/main" id="{009E9C77-0D21-0A4F-9299-FE2437AE46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10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0" name="Line 24">
              <a:extLst>
                <a:ext uri="{FF2B5EF4-FFF2-40B4-BE49-F238E27FC236}">
                  <a16:creationId xmlns:a16="http://schemas.microsoft.com/office/drawing/2014/main" id="{9E96E168-2B86-154E-8D38-A4B32307D6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064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1" name="Line 25">
              <a:extLst>
                <a:ext uri="{FF2B5EF4-FFF2-40B4-BE49-F238E27FC236}">
                  <a16:creationId xmlns:a16="http://schemas.microsoft.com/office/drawing/2014/main" id="{1C73B52C-751A-3944-BAE8-80C6E0DE99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544"/>
              <a:ext cx="105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2" name="Line 26">
              <a:extLst>
                <a:ext uri="{FF2B5EF4-FFF2-40B4-BE49-F238E27FC236}">
                  <a16:creationId xmlns:a16="http://schemas.microsoft.com/office/drawing/2014/main" id="{C8B792CC-CB60-154F-AF8C-7FDB69B74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544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3" name="Line 27">
              <a:extLst>
                <a:ext uri="{FF2B5EF4-FFF2-40B4-BE49-F238E27FC236}">
                  <a16:creationId xmlns:a16="http://schemas.microsoft.com/office/drawing/2014/main" id="{5CD7C59C-CA86-4842-853D-02E26D461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536"/>
              <a:ext cx="1008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4" name="Line 28">
              <a:extLst>
                <a:ext uri="{FF2B5EF4-FFF2-40B4-BE49-F238E27FC236}">
                  <a16:creationId xmlns:a16="http://schemas.microsoft.com/office/drawing/2014/main" id="{167B756A-E016-6C4B-A3BF-4B771CB34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112"/>
              <a:ext cx="100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5" name="Line 29">
              <a:extLst>
                <a:ext uri="{FF2B5EF4-FFF2-40B4-BE49-F238E27FC236}">
                  <a16:creationId xmlns:a16="http://schemas.microsoft.com/office/drawing/2014/main" id="{8728169E-6227-0048-844E-6F8DA2C1D8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2592"/>
              <a:ext cx="100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6" name="Line 30">
              <a:extLst>
                <a:ext uri="{FF2B5EF4-FFF2-40B4-BE49-F238E27FC236}">
                  <a16:creationId xmlns:a16="http://schemas.microsoft.com/office/drawing/2014/main" id="{75B5F5A2-5E5D-0746-88C1-C492A2FA25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072"/>
              <a:ext cx="100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7" name="Line 31">
              <a:extLst>
                <a:ext uri="{FF2B5EF4-FFF2-40B4-BE49-F238E27FC236}">
                  <a16:creationId xmlns:a16="http://schemas.microsoft.com/office/drawing/2014/main" id="{0C87B4A6-516A-5444-9D1B-BA0CDE8DC8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536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8" name="Line 32">
              <a:extLst>
                <a:ext uri="{FF2B5EF4-FFF2-40B4-BE49-F238E27FC236}">
                  <a16:creationId xmlns:a16="http://schemas.microsoft.com/office/drawing/2014/main" id="{A8A0FE37-70D9-D842-86C5-BD7E036444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064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49" name="Line 33">
              <a:extLst>
                <a:ext uri="{FF2B5EF4-FFF2-40B4-BE49-F238E27FC236}">
                  <a16:creationId xmlns:a16="http://schemas.microsoft.com/office/drawing/2014/main" id="{2B848955-3667-8942-8160-6F06F30AA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59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250" name="Line 34">
              <a:extLst>
                <a:ext uri="{FF2B5EF4-FFF2-40B4-BE49-F238E27FC236}">
                  <a16:creationId xmlns:a16="http://schemas.microsoft.com/office/drawing/2014/main" id="{35186876-F8D6-814A-87EA-9EBBC77C6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1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251" name="Line 35">
            <a:extLst>
              <a:ext uri="{FF2B5EF4-FFF2-40B4-BE49-F238E27FC236}">
                <a16:creationId xmlns:a16="http://schemas.microsoft.com/office/drawing/2014/main" id="{85F5B059-6FBD-704E-BA85-F0C148A3F6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1600200"/>
            <a:ext cx="0" cy="685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3" name="Line 37">
            <a:extLst>
              <a:ext uri="{FF2B5EF4-FFF2-40B4-BE49-F238E27FC236}">
                <a16:creationId xmlns:a16="http://schemas.microsoft.com/office/drawing/2014/main" id="{BA6DC2BB-80E4-F748-90F1-6FDB343D7C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33800" y="1600200"/>
            <a:ext cx="1676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4" name="Line 38">
            <a:extLst>
              <a:ext uri="{FF2B5EF4-FFF2-40B4-BE49-F238E27FC236}">
                <a16:creationId xmlns:a16="http://schemas.microsoft.com/office/drawing/2014/main" id="{D46C7C6B-0B21-C046-B87D-FBB0588B83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381000" cy="457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5" name="Line 39">
            <a:extLst>
              <a:ext uri="{FF2B5EF4-FFF2-40B4-BE49-F238E27FC236}">
                <a16:creationId xmlns:a16="http://schemas.microsoft.com/office/drawing/2014/main" id="{698855D1-6137-8D42-9E20-7ADEDDEB92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2743200"/>
            <a:ext cx="0" cy="533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6" name="Line 40">
            <a:extLst>
              <a:ext uri="{FF2B5EF4-FFF2-40B4-BE49-F238E27FC236}">
                <a16:creationId xmlns:a16="http://schemas.microsoft.com/office/drawing/2014/main" id="{C154C89D-7D0E-974F-93CA-BC54D451A6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2743200"/>
            <a:ext cx="1447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7" name="Line 41">
            <a:extLst>
              <a:ext uri="{FF2B5EF4-FFF2-40B4-BE49-F238E27FC236}">
                <a16:creationId xmlns:a16="http://schemas.microsoft.com/office/drawing/2014/main" id="{13F1346E-2995-C84E-BED4-A4348CDCD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2743200"/>
            <a:ext cx="228600" cy="304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8" name="Line 42">
            <a:extLst>
              <a:ext uri="{FF2B5EF4-FFF2-40B4-BE49-F238E27FC236}">
                <a16:creationId xmlns:a16="http://schemas.microsoft.com/office/drawing/2014/main" id="{FA722F1D-08CF-1140-AB81-BF08DF5F69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3733800"/>
            <a:ext cx="0" cy="533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59" name="Line 43">
            <a:extLst>
              <a:ext uri="{FF2B5EF4-FFF2-40B4-BE49-F238E27FC236}">
                <a16:creationId xmlns:a16="http://schemas.microsoft.com/office/drawing/2014/main" id="{8C3B6442-CCB3-0543-95F4-5E7D565389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38600" y="3733800"/>
            <a:ext cx="13716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60" name="Line 44">
            <a:extLst>
              <a:ext uri="{FF2B5EF4-FFF2-40B4-BE49-F238E27FC236}">
                <a16:creationId xmlns:a16="http://schemas.microsoft.com/office/drawing/2014/main" id="{B35727E3-89F1-044E-814F-AB6AAA36A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733800"/>
            <a:ext cx="228600" cy="228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61" name="Line 45">
            <a:extLst>
              <a:ext uri="{FF2B5EF4-FFF2-40B4-BE49-F238E27FC236}">
                <a16:creationId xmlns:a16="http://schemas.microsoft.com/office/drawing/2014/main" id="{0F9F2932-8ADA-D546-AE7C-2410CC1EA7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0" y="4724400"/>
            <a:ext cx="0" cy="533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62" name="Line 46">
            <a:extLst>
              <a:ext uri="{FF2B5EF4-FFF2-40B4-BE49-F238E27FC236}">
                <a16:creationId xmlns:a16="http://schemas.microsoft.com/office/drawing/2014/main" id="{12CE59CC-C443-144D-9E1D-184986ADB1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4724400"/>
            <a:ext cx="1447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63" name="Line 47">
            <a:extLst>
              <a:ext uri="{FF2B5EF4-FFF2-40B4-BE49-F238E27FC236}">
                <a16:creationId xmlns:a16="http://schemas.microsoft.com/office/drawing/2014/main" id="{47E1ECF5-ED15-6F4A-A8E4-6C9AED043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724400"/>
            <a:ext cx="228600" cy="1524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64" name="Text Box 48">
            <a:extLst>
              <a:ext uri="{FF2B5EF4-FFF2-40B4-BE49-F238E27FC236}">
                <a16:creationId xmlns:a16="http://schemas.microsoft.com/office/drawing/2014/main" id="{C2E34965-02E7-3A46-8828-9301A37EC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4478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Feedback</a:t>
            </a:r>
          </a:p>
        </p:txBody>
      </p:sp>
      <p:sp>
        <p:nvSpPr>
          <p:cNvPr id="9265" name="Line 49">
            <a:extLst>
              <a:ext uri="{FF2B5EF4-FFF2-40B4-BE49-F238E27FC236}">
                <a16:creationId xmlns:a16="http://schemas.microsoft.com/office/drawing/2014/main" id="{FE771FE0-FD4D-F146-BA4D-338F18CA10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1676400"/>
            <a:ext cx="1219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66" name="Text Box 50">
            <a:extLst>
              <a:ext uri="{FF2B5EF4-FFF2-40B4-BE49-F238E27FC236}">
                <a16:creationId xmlns:a16="http://schemas.microsoft.com/office/drawing/2014/main" id="{67C9BC5C-C9BB-9A4C-8AD2-7E561681E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791200"/>
            <a:ext cx="3568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Recurrent Networks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8E21E7-EF29-AF4B-B810-E727401449AE}"/>
              </a:ext>
            </a:extLst>
          </p:cNvPr>
          <p:cNvSpPr/>
          <p:nvPr/>
        </p:nvSpPr>
        <p:spPr>
          <a:xfrm>
            <a:off x="88074" y="6417617"/>
            <a:ext cx="8414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</a:br>
            <a: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  <a:t>A Brief Overview on Neural Networks - Smart Engineering </a:t>
            </a:r>
            <a:r>
              <a:rPr lang="en-US" sz="1200" b="0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smarteng.mst.edu</a:t>
            </a:r>
            <a:r>
              <a:rPr lang="en-US" sz="1200" b="0" dirty="0">
                <a:solidFill>
                  <a:srgbClr val="5F6368"/>
                </a:solidFill>
                <a:latin typeface="arial" panose="020B0604020202020204" pitchFamily="34" charset="0"/>
                <a:hlinkClick r:id="rId2"/>
              </a:rPr>
              <a:t> › smarteng › documents › EE401_new</a:t>
            </a:r>
            <a:endParaRPr lang="en-US" sz="1200" b="0" dirty="0">
              <a:solidFill>
                <a:srgbClr val="660099"/>
              </a:solidFill>
              <a:latin typeface="arial" panose="020B0604020202020204" pitchFamily="34" charset="0"/>
              <a:hlinkClick r:id="rId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10F23-AFE8-D041-AE3F-2D0E623E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17" y="5094923"/>
            <a:ext cx="1560501" cy="12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5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Convolutional Neural Networks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Main use: Image recognition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02D1C-AD4D-524F-B9F7-1C1AE2F6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063750"/>
            <a:ext cx="8890000" cy="2730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9EB189-B154-8042-8613-E68CD555EE7E}"/>
              </a:ext>
            </a:extLst>
          </p:cNvPr>
          <p:cNvSpPr/>
          <p:nvPr/>
        </p:nvSpPr>
        <p:spPr>
          <a:xfrm>
            <a:off x="127000" y="6388100"/>
            <a:ext cx="104281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</a:t>
            </a:r>
            <a:r>
              <a:rPr lang="en-US" sz="1200" dirty="0" err="1"/>
              <a:t>himadrisankarchatterjee</a:t>
            </a:r>
            <a:r>
              <a:rPr lang="en-US" sz="1200" dirty="0"/>
              <a:t>/a-basic-introduction-to-convolutional-neural-network-8e39019b27c4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32E73-19DA-7F4F-A17D-73621B7F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338" y="4983480"/>
            <a:ext cx="1560501" cy="12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0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Visualization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CA5B5E-5797-AB40-BE75-5F62F25B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64" y="1274849"/>
            <a:ext cx="11911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838E8-89EC-A041-B0AF-43DF522A05D6}"/>
              </a:ext>
            </a:extLst>
          </p:cNvPr>
          <p:cNvSpPr txBox="1"/>
          <p:nvPr/>
        </p:nvSpPr>
        <p:spPr>
          <a:xfrm>
            <a:off x="1005840" y="3246120"/>
            <a:ext cx="7517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https://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developers.google.com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/machine-learning/crash-course/introduction-to-neural-networks/playground-exercises</a:t>
            </a:r>
          </a:p>
        </p:txBody>
      </p:sp>
    </p:spTree>
    <p:extLst>
      <p:ext uri="{BB962C8B-B14F-4D97-AF65-F5344CB8AC3E}">
        <p14:creationId xmlns:p14="http://schemas.microsoft.com/office/powerpoint/2010/main" val="120141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1E21D2BE-853F-1145-B887-FEB32987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Copyright 2004 ECE, UM-Rolla. All rights reserved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63536D3E-8F19-B842-B9A8-4A72A2C70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Signal Flow</a:t>
            </a:r>
            <a:br>
              <a:rPr lang="en-US" altLang="en-US" sz="4000"/>
            </a:br>
            <a:r>
              <a:rPr lang="en-US" altLang="en-US" sz="4000"/>
              <a:t>Backpropagation of Errors</a:t>
            </a:r>
          </a:p>
        </p:txBody>
      </p:sp>
      <p:grpSp>
        <p:nvGrpSpPr>
          <p:cNvPr id="39940" name="Group 4">
            <a:extLst>
              <a:ext uri="{FF2B5EF4-FFF2-40B4-BE49-F238E27FC236}">
                <a16:creationId xmlns:a16="http://schemas.microsoft.com/office/drawing/2014/main" id="{BAC92E79-331A-6A4E-8053-1CDB4D272CA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133600"/>
            <a:ext cx="7543800" cy="3643313"/>
            <a:chOff x="288" y="1344"/>
            <a:chExt cx="4752" cy="2295"/>
          </a:xfrm>
        </p:grpSpPr>
        <p:sp>
          <p:nvSpPr>
            <p:cNvPr id="39941" name="Oval 5">
              <a:extLst>
                <a:ext uri="{FF2B5EF4-FFF2-40B4-BE49-F238E27FC236}">
                  <a16:creationId xmlns:a16="http://schemas.microsoft.com/office/drawing/2014/main" id="{8C855408-F212-CA48-8A52-98E6E337A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344"/>
              <a:ext cx="528" cy="4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2" name="Oval 6">
              <a:extLst>
                <a:ext uri="{FF2B5EF4-FFF2-40B4-BE49-F238E27FC236}">
                  <a16:creationId xmlns:a16="http://schemas.microsoft.com/office/drawing/2014/main" id="{DC12399E-56B4-0A47-A00E-A1DEAD409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776"/>
              <a:ext cx="528" cy="4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3" name="Oval 7">
              <a:extLst>
                <a:ext uri="{FF2B5EF4-FFF2-40B4-BE49-F238E27FC236}">
                  <a16:creationId xmlns:a16="http://schemas.microsoft.com/office/drawing/2014/main" id="{7DCC3363-048E-3F4F-A54F-1701FC724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2352"/>
              <a:ext cx="528" cy="48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4" name="Line 8">
              <a:extLst>
                <a:ext uri="{FF2B5EF4-FFF2-40B4-BE49-F238E27FC236}">
                  <a16:creationId xmlns:a16="http://schemas.microsoft.com/office/drawing/2014/main" id="{CE4E83CA-2080-524D-97D7-3002E4977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53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5" name="Line 9">
              <a:extLst>
                <a:ext uri="{FF2B5EF4-FFF2-40B4-BE49-F238E27FC236}">
                  <a16:creationId xmlns:a16="http://schemas.microsoft.com/office/drawing/2014/main" id="{B1AF289D-11AA-A141-A26A-C726C3F40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640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6" name="Line 10">
              <a:extLst>
                <a:ext uri="{FF2B5EF4-FFF2-40B4-BE49-F238E27FC236}">
                  <a16:creationId xmlns:a16="http://schemas.microsoft.com/office/drawing/2014/main" id="{7DAA9D47-5DFA-1D48-B03E-612146A15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536"/>
              <a:ext cx="7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7" name="Line 11">
              <a:extLst>
                <a:ext uri="{FF2B5EF4-FFF2-40B4-BE49-F238E27FC236}">
                  <a16:creationId xmlns:a16="http://schemas.microsoft.com/office/drawing/2014/main" id="{2834F130-D1CC-054A-BC59-A4C021FCE3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2208"/>
              <a:ext cx="76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8" name="Line 12">
              <a:extLst>
                <a:ext uri="{FF2B5EF4-FFF2-40B4-BE49-F238E27FC236}">
                  <a16:creationId xmlns:a16="http://schemas.microsoft.com/office/drawing/2014/main" id="{62A25A30-3DED-CB44-8A1C-E9846EE1C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016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49" name="Line 13">
              <a:extLst>
                <a:ext uri="{FF2B5EF4-FFF2-40B4-BE49-F238E27FC236}">
                  <a16:creationId xmlns:a16="http://schemas.microsoft.com/office/drawing/2014/main" id="{10EA31B4-3BFD-354C-A5F6-FA4E46287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160"/>
              <a:ext cx="72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0" name="Line 14">
              <a:extLst>
                <a:ext uri="{FF2B5EF4-FFF2-40B4-BE49-F238E27FC236}">
                  <a16:creationId xmlns:a16="http://schemas.microsoft.com/office/drawing/2014/main" id="{27452164-79D5-AD41-AAA2-2B053D018E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544"/>
              <a:ext cx="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1" name="Line 15">
              <a:extLst>
                <a:ext uri="{FF2B5EF4-FFF2-40B4-BE49-F238E27FC236}">
                  <a16:creationId xmlns:a16="http://schemas.microsoft.com/office/drawing/2014/main" id="{9FBF7663-B4B0-1047-B885-5E63221C24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6" y="1680"/>
              <a:ext cx="672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2" name="Line 16">
              <a:extLst>
                <a:ext uri="{FF2B5EF4-FFF2-40B4-BE49-F238E27FC236}">
                  <a16:creationId xmlns:a16="http://schemas.microsoft.com/office/drawing/2014/main" id="{9A48E374-1B6C-0A46-B8DE-D82DB3E9A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1680"/>
              <a:ext cx="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3" name="Line 17">
              <a:extLst>
                <a:ext uri="{FF2B5EF4-FFF2-40B4-BE49-F238E27FC236}">
                  <a16:creationId xmlns:a16="http://schemas.microsoft.com/office/drawing/2014/main" id="{F5C22C11-C199-6949-A084-525CEF3CD1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68" y="2112"/>
              <a:ext cx="6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4" name="Line 18">
              <a:extLst>
                <a:ext uri="{FF2B5EF4-FFF2-40B4-BE49-F238E27FC236}">
                  <a16:creationId xmlns:a16="http://schemas.microsoft.com/office/drawing/2014/main" id="{8558F4AC-5D3F-074C-A800-330E657C7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536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5" name="Line 19">
              <a:extLst>
                <a:ext uri="{FF2B5EF4-FFF2-40B4-BE49-F238E27FC236}">
                  <a16:creationId xmlns:a16="http://schemas.microsoft.com/office/drawing/2014/main" id="{16BB77BE-2861-9145-B6E7-BEC38CAA6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688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6" name="Line 20">
              <a:extLst>
                <a:ext uri="{FF2B5EF4-FFF2-40B4-BE49-F238E27FC236}">
                  <a16:creationId xmlns:a16="http://schemas.microsoft.com/office/drawing/2014/main" id="{70157D96-316A-C441-BF08-12AE58CB7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" y="1680"/>
              <a:ext cx="105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7" name="Line 21">
              <a:extLst>
                <a:ext uri="{FF2B5EF4-FFF2-40B4-BE49-F238E27FC236}">
                  <a16:creationId xmlns:a16="http://schemas.microsoft.com/office/drawing/2014/main" id="{55BEEABC-F67F-F641-AC2F-4B799A07DA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" y="2544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8" name="Line 22">
              <a:extLst>
                <a:ext uri="{FF2B5EF4-FFF2-40B4-BE49-F238E27FC236}">
                  <a16:creationId xmlns:a16="http://schemas.microsoft.com/office/drawing/2014/main" id="{11254800-2ED2-424A-809B-DED7A9E0E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59" name="Text Box 23">
              <a:extLst>
                <a:ext uri="{FF2B5EF4-FFF2-40B4-BE49-F238E27FC236}">
                  <a16:creationId xmlns:a16="http://schemas.microsoft.com/office/drawing/2014/main" id="{540D038D-6D65-724A-92EE-BA100C235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16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Function Signals</a:t>
              </a:r>
            </a:p>
          </p:txBody>
        </p:sp>
        <p:sp>
          <p:nvSpPr>
            <p:cNvPr id="39960" name="Line 24">
              <a:extLst>
                <a:ext uri="{FF2B5EF4-FFF2-40B4-BE49-F238E27FC236}">
                  <a16:creationId xmlns:a16="http://schemas.microsoft.com/office/drawing/2014/main" id="{ADCB0B81-1628-5C40-824C-D7C713D5C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3552"/>
              <a:ext cx="8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39961" name="Text Box 25">
              <a:extLst>
                <a:ext uri="{FF2B5EF4-FFF2-40B4-BE49-F238E27FC236}">
                  <a16:creationId xmlns:a16="http://schemas.microsoft.com/office/drawing/2014/main" id="{2827D27B-8418-C74A-A1D3-20C36D2061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3408"/>
              <a:ext cx="10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Error Signals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16AC7C32-B73E-F641-A680-21D8F8ADEEE9}"/>
              </a:ext>
            </a:extLst>
          </p:cNvPr>
          <p:cNvSpPr/>
          <p:nvPr/>
        </p:nvSpPr>
        <p:spPr>
          <a:xfrm>
            <a:off x="88074" y="6417617"/>
            <a:ext cx="8414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</a:br>
            <a:r>
              <a:rPr lang="en-US" sz="1200" b="0" dirty="0">
                <a:solidFill>
                  <a:srgbClr val="660099"/>
                </a:solidFill>
                <a:latin typeface="arial" panose="020B0604020202020204" pitchFamily="34" charset="0"/>
                <a:hlinkClick r:id="rId2"/>
              </a:rPr>
              <a:t>A Brief Overview on Neural Networks - Smart Engineering </a:t>
            </a:r>
            <a:r>
              <a:rPr lang="en-US" sz="1200" b="0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smarteng.mst.edu</a:t>
            </a:r>
            <a:r>
              <a:rPr lang="en-US" sz="1200" b="0" dirty="0">
                <a:solidFill>
                  <a:srgbClr val="5F6368"/>
                </a:solidFill>
                <a:latin typeface="arial" panose="020B0604020202020204" pitchFamily="34" charset="0"/>
                <a:hlinkClick r:id="rId2"/>
              </a:rPr>
              <a:t> › smarteng › documents › EE401_new</a:t>
            </a:r>
            <a:endParaRPr lang="en-US" sz="1200" b="0" dirty="0">
              <a:solidFill>
                <a:srgbClr val="660099"/>
              </a:solidFill>
              <a:latin typeface="arial" panose="020B0604020202020204" pitchFamily="34" charset="0"/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794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Big Picture</a:t>
            </a:r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82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A bit of fun…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CA5B5E-5797-AB40-BE75-5F62F25B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64" y="1274849"/>
            <a:ext cx="11911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AC13B0-3817-0144-9A09-470724F7A5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8933" y="1274849"/>
            <a:ext cx="7425046" cy="520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Python Implementation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CA5B5E-5797-AB40-BE75-5F62F25B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64" y="1274849"/>
            <a:ext cx="11911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4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Model Continuum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BE55D-EFAF-3D4B-8C8D-C39D5C1BBF4A}"/>
              </a:ext>
            </a:extLst>
          </p:cNvPr>
          <p:cNvSpPr/>
          <p:nvPr/>
        </p:nvSpPr>
        <p:spPr>
          <a:xfrm>
            <a:off x="819398" y="6161557"/>
            <a:ext cx="7997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hlinkClick r:id="rId2"/>
              </a:rPr>
              <a:t>https://towardsdatascience.com/data-science-simplified-part-12-resampling-methods-e029db77fa9c</a:t>
            </a:r>
            <a:endParaRPr lang="en-US" sz="12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CA5B5E-5797-AB40-BE75-5F62F25BD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64" y="1274849"/>
            <a:ext cx="119118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4" descr="Image for post">
            <a:extLst>
              <a:ext uri="{FF2B5EF4-FFF2-40B4-BE49-F238E27FC236}">
                <a16:creationId xmlns:a16="http://schemas.microsoft.com/office/drawing/2014/main" id="{ABC54CB8-7E06-F34B-806B-6D754E32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65" y="1274849"/>
            <a:ext cx="7993028" cy="456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89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22296-2BD6-AD48-95B4-C9D1BA2C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926"/>
            <a:ext cx="9144000" cy="42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48B8-3E9E-DC4B-966B-74316C9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20835"/>
            <a:ext cx="7680960" cy="5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  <p:extLst>
      <p:ext uri="{BB962C8B-B14F-4D97-AF65-F5344CB8AC3E}">
        <p14:creationId xmlns:p14="http://schemas.microsoft.com/office/powerpoint/2010/main" val="14379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25877</TotalTime>
  <Words>644</Words>
  <Application>Microsoft Macintosh PowerPoint</Application>
  <PresentationFormat>On-screen Show (4:3)</PresentationFormat>
  <Paragraphs>136</Paragraphs>
  <Slides>24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</vt:lpstr>
      <vt:lpstr>Calibri</vt:lpstr>
      <vt:lpstr>Tahoma</vt:lpstr>
      <vt:lpstr>Times New Roman</vt:lpstr>
      <vt:lpstr>Wingdings</vt:lpstr>
      <vt:lpstr>5000 and Evolutionary Acquisition</vt:lpstr>
      <vt:lpstr>1_Default Design</vt:lpstr>
      <vt:lpstr>Default Design</vt:lpstr>
      <vt:lpstr>MathType 5.0 Equation</vt:lpstr>
      <vt:lpstr>Bitmap Image</vt:lpstr>
      <vt:lpstr>Machine Learning DASC 522</vt:lpstr>
      <vt:lpstr>Overview</vt:lpstr>
      <vt:lpstr>PowerPoint Presentation</vt:lpstr>
      <vt:lpstr>A bit of fun…</vt:lpstr>
      <vt:lpstr>Python Implementation</vt:lpstr>
      <vt:lpstr>Model Continuum</vt:lpstr>
      <vt:lpstr>Concept Map</vt:lpstr>
      <vt:lpstr>Concept Map - NN</vt:lpstr>
      <vt:lpstr>Machine Learning DASC 522</vt:lpstr>
      <vt:lpstr>Overview</vt:lpstr>
      <vt:lpstr>PowerPoint Presentation</vt:lpstr>
      <vt:lpstr>Artificial Neural Networks What are ANNs?</vt:lpstr>
      <vt:lpstr>The Brain…</vt:lpstr>
      <vt:lpstr>Neuron Facts</vt:lpstr>
      <vt:lpstr>Types of Learning</vt:lpstr>
      <vt:lpstr>Deep Learning Basics</vt:lpstr>
      <vt:lpstr>Artificial Neuron (Perceptron)</vt:lpstr>
      <vt:lpstr>Perceptron Animation</vt:lpstr>
      <vt:lpstr>Activation Functions</vt:lpstr>
      <vt:lpstr>Types of networks</vt:lpstr>
      <vt:lpstr>   Types of Networks</vt:lpstr>
      <vt:lpstr>Convolutional Neural Networks</vt:lpstr>
      <vt:lpstr>Visualization</vt:lpstr>
      <vt:lpstr>Signal Flow Backpropagation of Errors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347</cp:revision>
  <cp:lastPrinted>2018-03-25T17:25:56Z</cp:lastPrinted>
  <dcterms:created xsi:type="dcterms:W3CDTF">2004-01-05T15:59:25Z</dcterms:created>
  <dcterms:modified xsi:type="dcterms:W3CDTF">2020-10-21T02:08:34Z</dcterms:modified>
</cp:coreProperties>
</file>